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58" r:id="rId3"/>
    <p:sldId id="259" r:id="rId4"/>
    <p:sldId id="260" r:id="rId5"/>
    <p:sldId id="268" r:id="rId6"/>
    <p:sldId id="269" r:id="rId7"/>
    <p:sldId id="261" r:id="rId8"/>
    <p:sldId id="262" r:id="rId9"/>
    <p:sldId id="263" r:id="rId10"/>
    <p:sldId id="266" r:id="rId11"/>
    <p:sldId id="265" r:id="rId12"/>
    <p:sldId id="267" r:id="rId13"/>
    <p:sldId id="271" r:id="rId14"/>
    <p:sldId id="272" r:id="rId15"/>
    <p:sldId id="273" r:id="rId16"/>
    <p:sldId id="277" r:id="rId17"/>
    <p:sldId id="278" r:id="rId18"/>
    <p:sldId id="279" r:id="rId19"/>
    <p:sldId id="280" r:id="rId20"/>
    <p:sldId id="281" r:id="rId21"/>
    <p:sldId id="282" r:id="rId22"/>
    <p:sldId id="274" r:id="rId23"/>
    <p:sldId id="270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54358-888D-4CB5-AD76-37B865812054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66440-2FCF-40C3-9782-0ED849E3455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366440-2FCF-40C3-9782-0ED849E3455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600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365A5-1A4C-40FB-988E-E3C6B3F6FBE1}" type="datetimeFigureOut">
              <a:rPr lang="ru-RU" smtClean="0"/>
              <a:pPr/>
              <a:t>11.05.2022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E3896-7886-49B6-BAAC-6872E633EE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pspu.ru/university/dnk?ysclid=l2ucqu0vod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ww.unige.ch/actualites/files/8515/8695/2998/iStock-10705194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219" y="3271850"/>
            <a:ext cx="4313781" cy="358615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Уважаемые родители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классов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Уже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 наша школа работает над реализацией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ШКОЛА ИНЖЕНЕРНОЙ КУЛЬТУРЫ».</a:t>
            </a:r>
          </a:p>
          <a:p>
            <a:pPr algn="ctr">
              <a:buNone/>
            </a:pP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сентябре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2022-2023 учебного года 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вновь открываем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Инженерный класс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Ознакомьтесь пожалуйста с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особенностями  инженерного класса и 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сообщите свое мнение классным руководителям.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Нам очень важно Ваше мнение!!!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по формированию класса</a:t>
            </a: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Состоится 31 мая. 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уважением,  администрация школы.</a:t>
            </a:r>
          </a:p>
          <a:p>
            <a:pPr>
              <a:buNone/>
            </a:pPr>
            <a:endParaRPr 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внеурочной деятельности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7-8 классы (5-9 часов внеурочной деятельности)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65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Вид курса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Название курса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Часы/нед.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Примечание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Реализация сейчас в школе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Обязательные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(5 часов)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Основы проектной деятельности – инженерная физика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Обязательное участи в Конкурсе проектных и исследовательских работ, НТТМ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Имеется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Техническое черчение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Имеется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Метапредметные дни моделирования и конструирования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(7 класс)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4 часа в четверть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Образовательные практики по моделированию и конструированию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Проводится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выбору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(2-4 часа)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Робототехника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Авиамоделирование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Есть в ШТР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Радиоэлектроника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Есть в ШТР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моделирование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внеурочной деятельности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классы (6-10 часов внеурочной деятельности)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600200"/>
          <a:ext cx="9144000" cy="525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3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2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39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09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Вид курса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Название курса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Часы/нед.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Примечание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Реализация сейчас в школе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382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Обязательные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(6 часов)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Экспериментальная математика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43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«Основы инженерной деятельности». Инженерный практикум физика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Проектная деятельность. Обязательное участие в НТТМ, НТИ, Инженерных стартах, Конкурсе проектных и исследовательских работ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Черчение и 3D моделирование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382">
                <a:tc rowSpan="6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выбору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(2-4 часа)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Робототехника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Основы радиоэлектроники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Прототипирование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Есть в кванториуме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Дизайн промышленный, среды, информационный, графический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Есть в кванториуме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Биоинженерия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3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Альтернативная электроэнергетика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внеурочной деятельности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10-11 классы (10-11 часов внеурочной деятельности)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3"/>
          <a:ext cx="9144000" cy="55747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55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843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17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5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15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Вид курса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Название курса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Часы/нед.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Примечание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Реализация сейчас в школе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593"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Обязательные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(8 часов)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«Основы инженерной деятельности»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Конструкторское бюро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8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Черчение и 3Д моделирование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9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Практикум «Инженерная информатика и экспериментальная математика»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Необходимо изучение прикладных программ обработки данных и проектирования. Таких как autocad, matlab, excel, autodesk.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Индивидуальный проект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Обязательное участие в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конкурсах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технического творчества,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Инженерных стартах, Конкурсе проектных и исследовательских работ.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548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 выбору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(2 - 4 часа)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Робототехника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ШТР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883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Прототипирование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Кванториум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3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Радиоэлектроника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ШТР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Авто и авиа моделирование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200">
                        <a:solidFill>
                          <a:srgbClr val="000000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ШТР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07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Дизайн промышленный, среды, информационный, графический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Кванториум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093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Конструирование механизмов с использованием высокотемпературной сверхпроводимости.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ПНИПУ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16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Биохимические инженерные технологии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Кванториум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20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Экономика инженерных проектов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Итоги реализации проекта «Инженерный класс» за 2021,2022 учебный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sz="2000" dirty="0" smtClean="0"/>
              <a:t>2020-2021 учебный год 26 учащихся</a:t>
            </a:r>
          </a:p>
          <a:p>
            <a:pPr marL="0" indent="0">
              <a:buNone/>
            </a:pPr>
            <a:r>
              <a:rPr lang="ru-RU" sz="2000" dirty="0" smtClean="0"/>
              <a:t>2021-2022 учебный год 28 учащихся</a:t>
            </a:r>
          </a:p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содержании предмета «Технология» </a:t>
            </a:r>
            <a:r>
              <a:rPr lang="ru-RU" dirty="0" smtClean="0"/>
              <a:t>ввели </a:t>
            </a:r>
            <a:r>
              <a:rPr lang="ru-RU" dirty="0"/>
              <a:t>образовательный модуль  «Основы техники, механики, пневматики. Машины и  механизмы», который состоит из разделов: 5 класс «Машины и механизмы»;  6 класс «Пневматика»; 7 класс «Инженерная механика».</a:t>
            </a:r>
          </a:p>
          <a:p>
            <a:pPr marL="0" indent="0">
              <a:buNone/>
            </a:pPr>
            <a:r>
              <a:rPr lang="ru-RU" dirty="0"/>
              <a:t>Обучение проводится  с помощью </a:t>
            </a:r>
            <a:r>
              <a:rPr lang="ru-RU" dirty="0" err="1"/>
              <a:t>лего</a:t>
            </a:r>
            <a:r>
              <a:rPr lang="ru-RU" dirty="0"/>
              <a:t>-конструкторов: 5 класс- «9656 Мои первые механизмы»,  6 класс - «9641 Пневматика"»,  7 класс - «9686 Технология и физика».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5 класс «Машины и механизмы». </a:t>
            </a:r>
            <a:r>
              <a:rPr lang="ru-RU" dirty="0"/>
              <a:t>Изучение простых механизмов: зубчатых колес (шестерен), колес и осей, рычагов и шкивов.  Использование принципиальной модели. На этом этапе ученики исследуют собранные ими модели. В процессе исследования ученики учатся наблюдать и сравнивать результаты испытаний, а также составлять отчеты о своих наблюдениях. </a:t>
            </a:r>
          </a:p>
          <a:p>
            <a:pPr marL="0" indent="0">
              <a:buNone/>
            </a:pPr>
            <a:r>
              <a:rPr lang="ru-RU" b="1" dirty="0"/>
              <a:t>6 класс «Пневматика».</a:t>
            </a:r>
            <a:r>
              <a:rPr lang="ru-RU" dirty="0"/>
              <a:t> Этот набор даёт учащимся возможность на практических занятиях изучить и понять основные принципы действия пневматических машин.  Основы пневматических устройств – механизмов, использующих разность давления газа для своей работы. На основных занятиях учащиеся будут изучать на практике основные принципы пневматики.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22432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Внеурочная деятельность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/>
              <a:t> Учащиеся в полном составе прошли обучение </a:t>
            </a:r>
            <a:r>
              <a:rPr lang="ru-RU" sz="1600" b="1" dirty="0" smtClean="0">
                <a:latin typeface="+mj-lt"/>
              </a:rPr>
              <a:t>в  ИНЖЕНЕРНОМ ЦЕНТРЕ: </a:t>
            </a:r>
            <a:endParaRPr lang="ru-RU" sz="1600" dirty="0">
              <a:latin typeface="+mj-lt"/>
            </a:endParaRPr>
          </a:p>
          <a:p>
            <a:pPr marL="0" indent="0">
              <a:buNone/>
            </a:pPr>
            <a:r>
              <a:rPr lang="ru-RU" sz="1500" b="1" dirty="0">
                <a:latin typeface="+mj-lt"/>
              </a:rPr>
              <a:t>Производственно-испытательный отдел</a:t>
            </a:r>
            <a:endParaRPr lang="ru-RU" sz="1500" dirty="0">
              <a:latin typeface="+mj-lt"/>
            </a:endParaRPr>
          </a:p>
          <a:p>
            <a:pPr marL="0" indent="0">
              <a:buNone/>
            </a:pPr>
            <a:r>
              <a:rPr lang="en-US" sz="1500" dirty="0">
                <a:latin typeface="+mj-lt"/>
              </a:rPr>
              <a:t>- 3D </a:t>
            </a:r>
            <a:r>
              <a:rPr lang="ru-RU" sz="1500" dirty="0">
                <a:latin typeface="+mj-lt"/>
              </a:rPr>
              <a:t>ручки </a:t>
            </a:r>
            <a:r>
              <a:rPr lang="en-US" sz="1500" dirty="0" err="1">
                <a:latin typeface="+mj-lt"/>
              </a:rPr>
              <a:t>Myriwell</a:t>
            </a:r>
            <a:r>
              <a:rPr lang="en-US" sz="1500" dirty="0">
                <a:latin typeface="+mj-lt"/>
              </a:rPr>
              <a:t> RP900A c OLED </a:t>
            </a:r>
            <a:r>
              <a:rPr lang="ru-RU" sz="1500" dirty="0">
                <a:latin typeface="+mj-lt"/>
              </a:rPr>
              <a:t>дисплеем 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- Комплект LEGO </a:t>
            </a:r>
            <a:r>
              <a:rPr lang="ru-RU" sz="1500" dirty="0" err="1">
                <a:latin typeface="+mj-lt"/>
              </a:rPr>
              <a:t>Education</a:t>
            </a:r>
            <a:r>
              <a:rPr lang="ru-RU" sz="1500" dirty="0">
                <a:latin typeface="+mj-lt"/>
              </a:rPr>
              <a:t> «Технология и физика. Полный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- Комплект LEGO </a:t>
            </a:r>
            <a:r>
              <a:rPr lang="ru-RU" sz="1500" dirty="0" err="1">
                <a:latin typeface="+mj-lt"/>
              </a:rPr>
              <a:t>Education</a:t>
            </a:r>
            <a:r>
              <a:rPr lang="ru-RU" sz="1500" dirty="0">
                <a:latin typeface="+mj-lt"/>
              </a:rPr>
              <a:t> «Гуру Робототехники» К-18 </a:t>
            </a:r>
          </a:p>
          <a:p>
            <a:pPr marL="0" indent="0">
              <a:buNone/>
            </a:pPr>
            <a:r>
              <a:rPr lang="ru-RU" sz="1500" b="1" dirty="0">
                <a:latin typeface="+mj-lt"/>
              </a:rPr>
              <a:t>Инженерно-поисковый отдел</a:t>
            </a:r>
            <a:endParaRPr lang="ru-RU" sz="1500" dirty="0">
              <a:latin typeface="+mj-lt"/>
            </a:endParaRP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- 9656 LEGO конструктор «Мои первые механизмы»;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- 9641 LEGO конструктор «Пневматика»;</a:t>
            </a:r>
          </a:p>
          <a:p>
            <a:pPr marL="0" indent="0">
              <a:buNone/>
            </a:pPr>
            <a:r>
              <a:rPr lang="ru-RU" sz="1500" dirty="0">
                <a:latin typeface="+mj-lt"/>
              </a:rPr>
              <a:t>- 9686 LEGO конструктор «Технология и </a:t>
            </a:r>
            <a:r>
              <a:rPr lang="ru-RU" sz="1500" dirty="0" smtClean="0">
                <a:latin typeface="+mj-lt"/>
              </a:rPr>
              <a:t>физика</a:t>
            </a:r>
            <a:endParaRPr lang="ru-RU" dirty="0"/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77289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>
                <a:solidFill>
                  <a:srgbClr val="FF0000"/>
                </a:solidFill>
              </a:rPr>
              <a:t>Д</a:t>
            </a:r>
            <a:r>
              <a:rPr lang="ru-RU" sz="2800" dirty="0" smtClean="0">
                <a:solidFill>
                  <a:srgbClr val="FF0000"/>
                </a:solidFill>
              </a:rPr>
              <a:t>ополнительное образование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 2020 года учащиеся инженерного класса полным составом  проходят </a:t>
            </a:r>
            <a:r>
              <a:rPr lang="ru-RU" sz="2000" dirty="0"/>
              <a:t>обучение в Центре дополнительного образования детей «Дом научной коллаборации имени </a:t>
            </a:r>
            <a:r>
              <a:rPr lang="ru-RU" sz="2000" dirty="0" err="1"/>
              <a:t>А.А.Фридмана</a:t>
            </a:r>
            <a:r>
              <a:rPr lang="ru-RU" sz="2000" dirty="0"/>
              <a:t>» при ФГБОУ ВО ПГГПУ  в рамках Федерального проекта «Успех каждого ребенка» Национального проекта «Образование». </a:t>
            </a:r>
            <a:endParaRPr lang="ru-RU" sz="2000" dirty="0" smtClean="0"/>
          </a:p>
          <a:p>
            <a:pPr marL="0" indent="0">
              <a:buNone/>
            </a:pPr>
            <a:r>
              <a:rPr lang="ru-RU" sz="2000" dirty="0" smtClean="0"/>
              <a:t>Программы обучения: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Цифровые вершины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Экспериментальная физика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Урок биологии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2000" dirty="0" smtClean="0"/>
              <a:t>Визуальное программирование </a:t>
            </a:r>
            <a:r>
              <a:rPr lang="en-GB" sz="2000" dirty="0" smtClean="0"/>
              <a:t>scratch</a:t>
            </a:r>
          </a:p>
          <a:p>
            <a:pPr marL="0" indent="0">
              <a:buNone/>
            </a:pPr>
            <a:r>
              <a:rPr lang="ru-RU" sz="2000" dirty="0" smtClean="0"/>
              <a:t>Более подробная информация </a:t>
            </a:r>
            <a:r>
              <a:rPr lang="en-US" sz="2000" dirty="0">
                <a:hlinkClick r:id="rId2"/>
              </a:rPr>
              <a:t>https://</a:t>
            </a:r>
            <a:r>
              <a:rPr lang="en-US" sz="2000" dirty="0" smtClean="0">
                <a:hlinkClick r:id="rId2"/>
              </a:rPr>
              <a:t>pspu.ru/university/dnk?ysclid=l2ucqu0vod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604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392011" y="3260719"/>
            <a:ext cx="7467971" cy="1239412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 smtClean="0"/>
              <a:t>Создание </a:t>
            </a:r>
            <a:r>
              <a:rPr dirty="0" err="1" smtClean="0"/>
              <a:t>Центр</a:t>
            </a:r>
            <a:r>
              <a:rPr lang="ru-RU" dirty="0" smtClean="0"/>
              <a:t>а</a:t>
            </a:r>
            <a:r>
              <a:rPr dirty="0" smtClean="0"/>
              <a:t> </a:t>
            </a:r>
            <a:r>
              <a:rPr dirty="0" err="1"/>
              <a:t>образования</a:t>
            </a:r>
            <a:r>
              <a:rPr dirty="0"/>
              <a:t> </a:t>
            </a:r>
            <a:r>
              <a:rPr lang="ru-RU" dirty="0"/>
              <a:t>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>в </a:t>
            </a:r>
            <a:r>
              <a:rPr lang="ru-RU" dirty="0" smtClean="0"/>
              <a:t>2022 году на базе МБОУ </a:t>
            </a:r>
            <a:r>
              <a:rPr lang="ru-RU" dirty="0" err="1" smtClean="0"/>
              <a:t>Полазненская</a:t>
            </a:r>
            <a:r>
              <a:rPr lang="ru-RU" dirty="0" smtClean="0"/>
              <a:t> СОШ № 1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095" y="1222700"/>
            <a:ext cx="918782" cy="101975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785520" y="4123931"/>
            <a:ext cx="2652015" cy="1103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34289" rIns="3428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35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182" r="38169"/>
          <a:stretch/>
        </p:blipFill>
        <p:spPr>
          <a:xfrm>
            <a:off x="1090379" y="1085073"/>
            <a:ext cx="3403494" cy="125147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01"/>
          <a:stretch/>
        </p:blipFill>
        <p:spPr>
          <a:xfrm>
            <a:off x="7624168" y="1285921"/>
            <a:ext cx="1125614" cy="934766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392011" y="4590475"/>
            <a:ext cx="5618390" cy="3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15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7791450" y="5468764"/>
            <a:ext cx="1009650" cy="39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endParaRPr lang="ru-RU" sz="1200" b="0" dirty="0">
              <a:solidFill>
                <a:srgbClr val="FF0000"/>
              </a:solidFill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8801100" y="4693412"/>
            <a:ext cx="342900" cy="121335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34289" rIns="3428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 sz="1350"/>
            </a:p>
          </p:txBody>
        </p:sp>
      </p:grpSp>
    </p:spTree>
    <p:extLst>
      <p:ext uri="{BB962C8B-B14F-4D97-AF65-F5344CB8AC3E}">
        <p14:creationId xmlns:p14="http://schemas.microsoft.com/office/powerpoint/2010/main" val="25908907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1131094"/>
            <a:ext cx="5987762" cy="6045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100" dirty="0"/>
              <a:t>Методическая основа реализации проекта:</a:t>
            </a:r>
            <a:endParaRPr sz="21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650045" y="2418569"/>
            <a:ext cx="5013770" cy="3345007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  <a:defRPr sz="2400"/>
            </a:pPr>
            <a:r>
              <a:rPr lang="ru-RU" sz="1500" b="1" dirty="0"/>
              <a:t>Распоряжение Министерства просвещения </a:t>
            </a:r>
            <a:br>
              <a:rPr lang="ru-RU" sz="1500" b="1" dirty="0"/>
            </a:br>
            <a:r>
              <a:rPr lang="ru-RU" sz="1500" b="1" dirty="0"/>
              <a:t>Российской Федерации №P-133 от 17 дек. 2019 г. </a:t>
            </a:r>
          </a:p>
          <a:p>
            <a:pPr marL="0" indent="0">
              <a:buNone/>
              <a:defRPr sz="2400"/>
            </a:pPr>
            <a:r>
              <a:rPr lang="ru-RU" sz="1500" b="1" dirty="0"/>
              <a:t>Распоряжение Министерства просвещения Российской Федерации №Р-5 от 15 янв. 2020 г. </a:t>
            </a:r>
            <a:br>
              <a:rPr lang="ru-RU" sz="1500" b="1" dirty="0"/>
            </a:br>
            <a:r>
              <a:rPr lang="ru-RU" sz="1500" dirty="0"/>
              <a:t>«О внесении изменений в распоряжение Минпросвещения России от 17 декабря 2019 г. </a:t>
            </a:r>
            <a:br>
              <a:rPr lang="ru-RU" sz="1500" dirty="0"/>
            </a:br>
            <a:r>
              <a:rPr lang="ru-RU" sz="1500" dirty="0"/>
              <a:t>№Р-133»</a:t>
            </a:r>
          </a:p>
          <a:p>
            <a:pPr marL="0" indent="0">
              <a:buNone/>
              <a:defRPr sz="2400"/>
            </a:pPr>
            <a:r>
              <a:rPr lang="ru-RU" sz="1500" dirty="0"/>
              <a:t>Методические рекомендации </a:t>
            </a:r>
            <a:r>
              <a:rPr lang="ru-RU" sz="1500" b="1" dirty="0"/>
              <a:t>по созданию региональной сети </a:t>
            </a:r>
            <a:r>
              <a:rPr lang="ru-RU" sz="15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1500" b="1" dirty="0"/>
              <a:t>утверждены Минпросвещения России 25.06.2020 ВБ-174</a:t>
            </a:r>
            <a:r>
              <a:rPr lang="en-US" sz="1500" b="1" dirty="0"/>
              <a:t>/04-</a:t>
            </a:r>
            <a:r>
              <a:rPr lang="ru-RU" sz="1500" b="1" dirty="0" err="1"/>
              <a:t>вн</a:t>
            </a:r>
            <a:r>
              <a:rPr lang="ru-RU" sz="1500" b="1" dirty="0"/>
              <a:t>)</a:t>
            </a:r>
          </a:p>
          <a:p>
            <a:pPr marL="0" indent="0" algn="just">
              <a:buNone/>
              <a:defRPr sz="2400"/>
            </a:pPr>
            <a:endParaRPr sz="15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650046" y="1880922"/>
            <a:ext cx="268648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созданных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в 20</a:t>
            </a:r>
            <a:r>
              <a:rPr lang="en-US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гг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3789711" y="1906869"/>
            <a:ext cx="1554385" cy="340519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783"/>
            <a:endParaRPr lang="ru-RU" sz="135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5797273" y="1880922"/>
            <a:ext cx="268648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Центров </a:t>
            </a:r>
            <a:r>
              <a:rPr lang="ru-RU" sz="21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2022:</a:t>
            </a:r>
            <a:endParaRPr lang="ru-RU" sz="2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5797274" y="2418569"/>
            <a:ext cx="2830139" cy="3210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1500" b="1" dirty="0"/>
              <a:t>Распоряжение </a:t>
            </a:r>
            <a:br>
              <a:rPr lang="ru-RU" sz="1500" b="1" dirty="0"/>
            </a:br>
            <a:r>
              <a:rPr lang="ru-RU" sz="1500" b="1" dirty="0"/>
              <a:t>Министерства просвещения </a:t>
            </a:r>
            <a:br>
              <a:rPr lang="ru-RU" sz="1500" b="1" dirty="0"/>
            </a:br>
            <a:r>
              <a:rPr lang="ru-RU" sz="1500" b="1" dirty="0"/>
              <a:t>Российской Федерации </a:t>
            </a:r>
            <a:br>
              <a:rPr lang="ru-RU" sz="1500" b="1" dirty="0"/>
            </a:br>
            <a:r>
              <a:rPr lang="ru-RU" sz="1500" b="1" dirty="0"/>
              <a:t>№P-6 от 12 января </a:t>
            </a:r>
            <a:r>
              <a:rPr lang="ru-RU" sz="1500" b="1" dirty="0" smtClean="0"/>
              <a:t>2022 </a:t>
            </a:r>
            <a:r>
              <a:rPr lang="ru-RU" sz="1500" b="1" dirty="0"/>
              <a:t>года </a:t>
            </a:r>
            <a:r>
              <a:rPr lang="ru-RU" sz="15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3853618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7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09634" y="2553661"/>
            <a:ext cx="4347779" cy="19620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350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sz="135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33350" indent="-133350">
              <a:buFont typeface="Arial" panose="020B0604020202020204" pitchFamily="34" charset="0"/>
              <a:buChar char="•"/>
            </a:pPr>
            <a:r>
              <a:rPr lang="ru-RU" sz="135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sz="1350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sz="135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sz="1350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4932041" y="2546654"/>
            <a:ext cx="3945260" cy="1828497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34289" rIns="3428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sz="1350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50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1350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350" b="1" dirty="0"/>
              <a:t>Дополнительное образование: </a:t>
            </a:r>
            <a:r>
              <a:rPr lang="ru-RU" sz="1350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23899" y="2159341"/>
            <a:ext cx="21625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1533" y="2138164"/>
            <a:ext cx="20574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3142073" y="2211237"/>
            <a:ext cx="1554385" cy="340519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ctr">
            <a:spAutoFit/>
          </a:bodyPr>
          <a:lstStyle/>
          <a:p>
            <a:pPr defTabSz="685783"/>
            <a:endParaRPr lang="ru-RU" sz="1350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566970" y="4393292"/>
            <a:ext cx="8010062" cy="121149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62" t="23062" b="11829"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12" t="10800" r="620" b="34568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52" b="42572"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1903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828675" y="1131094"/>
            <a:ext cx="5987762" cy="604597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100" dirty="0"/>
              <a:t>Зачем?</a:t>
            </a:r>
            <a:endParaRPr sz="21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123950" y="2121583"/>
            <a:ext cx="6562725" cy="326350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350"/>
              </a:spcBef>
              <a:buNone/>
            </a:pPr>
            <a:r>
              <a:rPr lang="ru-RU" sz="1500" b="1" dirty="0"/>
              <a:t>Совершенствование условий для повышения качества общего образования </a:t>
            </a:r>
            <a:r>
              <a:rPr lang="ru-RU" sz="15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ru-RU" sz="1500" b="1" dirty="0"/>
              <a:t>Расширение возможностей обучающихся</a:t>
            </a:r>
            <a:r>
              <a:rPr lang="ru-RU" sz="15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ru-RU" sz="15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350"/>
              </a:spcBef>
              <a:buNone/>
            </a:pPr>
            <a:r>
              <a:rPr lang="ru-RU" sz="1500" b="1" dirty="0"/>
              <a:t>Повышение охвата обучающихся </a:t>
            </a:r>
            <a:r>
              <a:rPr lang="ru-RU" sz="15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628650" y="1957753"/>
            <a:ext cx="409575" cy="8193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405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628650" y="2659432"/>
            <a:ext cx="409575" cy="8193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405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628650" y="3427310"/>
            <a:ext cx="409575" cy="8193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405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628650" y="4149305"/>
            <a:ext cx="409575" cy="81931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405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035294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цели и задачи работы инженерного класса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64704"/>
            <a:ext cx="8424936" cy="59046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Основная цель образовательной деятельности инженерного класса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создание условий для мотивации детей на получение в дальнейшем инженерного образования.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задачи: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высокого уровня учебной мотивации в изучении предметов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естественно-научного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математического циклов, информационных технологий, конструирования и проектирования с выходом на научно-исследовательскую и научно-практическую составляющую; 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достижение уровня устойчивого интереса к практико-ориентированным курсам, прикладным, изобретательским и творческим работам; 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 школьников навыков практического решения актуальных инженерно-технических задач и работы с техникой в условиях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развития высокотехнологичных процессов; </a:t>
            </a:r>
          </a:p>
          <a:p>
            <a:pPr marL="0" indent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ключевых компетенций, необходимых для дальнейшего образования;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обеспечение на высоком качественном уровне образовательной подготовки учащихся для продолжения обучения в профессиональных высших учебных заведениях, осуществляющих подготовку специалистов инженерных профессий;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25" y="2481858"/>
            <a:ext cx="3800475" cy="2752725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5170884" y="2728472"/>
            <a:ext cx="3615929" cy="1510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5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15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15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4994897" y="2728472"/>
            <a:ext cx="0" cy="2200716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18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409465" y="3137535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35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837370" y="2389770"/>
            <a:ext cx="7358111" cy="1510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1500" dirty="0"/>
              <a:t>Минимальный набор направленностей образовательных программ – </a:t>
            </a:r>
            <a:r>
              <a:rPr lang="ru-RU" sz="15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15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15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716348" y="2040255"/>
            <a:ext cx="0" cy="3720465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289238" y="3715623"/>
            <a:ext cx="1716178" cy="1510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5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15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15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15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3457282" y="3715622"/>
            <a:ext cx="2170312" cy="1510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500" dirty="0"/>
              <a:t>Не менее </a:t>
            </a:r>
            <a:r>
              <a:rPr lang="ru-RU" sz="1500" b="1" dirty="0">
                <a:solidFill>
                  <a:srgbClr val="FF0000"/>
                </a:solidFill>
              </a:rPr>
              <a:t>1/3</a:t>
            </a:r>
            <a:r>
              <a:rPr lang="ru-RU" sz="1500" dirty="0"/>
              <a:t> объема внеурочной деятельности </a:t>
            </a:r>
            <a:r>
              <a:rPr lang="ru-RU" sz="15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15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15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6025170" y="3715621"/>
            <a:ext cx="2402483" cy="1510718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1500" dirty="0"/>
              <a:t>Дополнительные общеобразовательные программы </a:t>
            </a:r>
            <a:r>
              <a:rPr lang="ru-RU" sz="15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1500" dirty="0"/>
              <a:t>направленностей*</a:t>
            </a:r>
          </a:p>
          <a:p>
            <a:pPr>
              <a:buClr>
                <a:srgbClr val="0070C0"/>
              </a:buClr>
            </a:pPr>
            <a:endParaRPr lang="ru-RU" sz="15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0DFE18-4BAC-42F5-A261-334375A839AA}"/>
              </a:ext>
            </a:extLst>
          </p:cNvPr>
          <p:cNvSpPr txBox="1"/>
          <p:nvPr/>
        </p:nvSpPr>
        <p:spPr>
          <a:xfrm>
            <a:off x="1003732" y="5553782"/>
            <a:ext cx="6659917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ru-RU" sz="9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Для малокомплектной общеобразовательной организации или организации, имеющей объективные условия, препятствующие получению лицензии на дополнительное образование детей, допускается отсутствие программ дополнительного образования</a:t>
            </a:r>
            <a:endParaRPr lang="ru-RU" sz="900" dirty="0"/>
          </a:p>
        </p:txBody>
      </p:sp>
    </p:spTree>
    <p:extLst>
      <p:ext uri="{BB962C8B-B14F-4D97-AF65-F5344CB8AC3E}">
        <p14:creationId xmlns:p14="http://schemas.microsoft.com/office/powerpoint/2010/main" val="205646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</a:rPr>
              <a:t>План на 2022-2023 учебный год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rgbClr val="FF0000"/>
              </a:buClr>
              <a:buFont typeface="Symbol"/>
              <a:buChar char="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охват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учащихся инженерного класса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на обновленной материально-технической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базе по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предметным областям «Технология», «Математика и информатика», «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Физика»;</a:t>
            </a:r>
            <a:endParaRPr lang="ru-RU" sz="2000" dirty="0">
              <a:solidFill>
                <a:srgbClr val="000000"/>
              </a:solidFill>
              <a:latin typeface="Arial" pitchFamily="34" charset="0"/>
              <a:ea typeface="Lucida Sans Unicode"/>
              <a:cs typeface="Arial" pitchFamily="34" charset="0"/>
            </a:endParaRPr>
          </a:p>
          <a:p>
            <a:pPr lvl="0">
              <a:buClr>
                <a:srgbClr val="FF0000"/>
              </a:buClr>
              <a:buFont typeface="Symbol"/>
              <a:buChar char=""/>
            </a:pP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обеспечение не менее 70% охвата от общего контингента обучающихся в </a:t>
            </a:r>
            <a:r>
              <a:rPr lang="ru-RU" sz="2000" dirty="0" smtClean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инженерном классе </a:t>
            </a:r>
            <a:r>
              <a:rPr lang="ru-RU" sz="2000" dirty="0">
                <a:solidFill>
                  <a:srgbClr val="000000"/>
                </a:solidFill>
                <a:latin typeface="Arial" pitchFamily="34" charset="0"/>
                <a:ea typeface="Lucida Sans Unicode"/>
                <a:cs typeface="Arial" pitchFamily="34" charset="0"/>
              </a:rPr>
              <a:t>дополнительными общеобразовательными программами цифрового, естественнонаучного, технического и гуманитарного профилей во внеурочное время, в том числе с использованием дистанционных форм обучения и сетевого партнерства.</a:t>
            </a:r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307617"/>
            <a:ext cx="2362530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0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Классный руководитель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  Черепанова Людмила Александровна</a:t>
            </a: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Учитель высшей квалификационной категории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2564904"/>
            <a:ext cx="1688738" cy="225024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>
                <a:solidFill>
                  <a:srgbClr val="FF0000"/>
                </a:solidFill>
              </a:rPr>
              <a:t> </a:t>
            </a:r>
            <a:r>
              <a:rPr lang="ru-RU" smtClean="0">
                <a:solidFill>
                  <a:srgbClr val="FF0000"/>
                </a:solidFill>
              </a:rPr>
              <a:t>   </a:t>
            </a:r>
            <a:r>
              <a:rPr lang="ru-RU" sz="6000" smtClean="0">
                <a:solidFill>
                  <a:srgbClr val="FF0000"/>
                </a:solidFill>
              </a:rPr>
              <a:t>Спасибо за внимание!</a:t>
            </a:r>
            <a:endParaRPr lang="ru-RU" sz="6000" dirty="0" smtClean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263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fsd.multiurok.ru/html/2018/01/24/s_5a68c91cc77f5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2708920"/>
            <a:ext cx="3563888" cy="33843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Предметные области, учебные предметы, обеспечивающие развитие базовых компетенций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5508104" cy="4525963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Учебные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предметы, обеспечивающие профильную специализацию: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174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математика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информатика и ИКТ, технология (включая черчение и графику), физика (включая астрономию), химия, биология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17463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Предметы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 решающие задачу поддержки и расширения профильной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специализации:</a:t>
            </a:r>
          </a:p>
          <a:p>
            <a:pPr indent="17463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робототехника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конструирование, программирование в различных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средах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 С++,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Python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), проектная и исследовательская деятельность.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Особенности профильных предметов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546848" cy="2980928"/>
          </a:xfrm>
        </p:spPr>
        <p:txBody>
          <a:bodyPr>
            <a:normAutofit fontScale="55000" lnSpcReduction="20000"/>
          </a:bodyPr>
          <a:lstStyle/>
          <a:p>
            <a:pPr marL="0" indent="623888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 рабочих программах предметов  «Математика», «Физика», «Химия», «Биология» выделяется модуль «Исследовательская деятельность», который изучается с 7  по 11 классы. В модуль входят темы программы, при изучении которых можно связать теоретические вопросы с практическими задачами и проблемами человека. Работа учащихся организуется с помощью лабораторного оборудования, приборов и цифровых лабораторий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3707904" y="4077072"/>
            <a:ext cx="5061248" cy="27809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623888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содержании предмета «Технология» вводится образовательный модуль  «Основы техники, механики, пневматики. Машины и  механизмы», который состоит из разделов: 5 класс «Машины и механизмы»;  6 класс «Пневматика»; 7 класс «Инженерная механика». Обучение проводится  с помощью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лего-конструкторов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5 класс- «9656 Мои первые механизмы»,  6 класс - «9641 Пневматика"»,  7 класс - «9686 Технология и физика».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2" descr="https://www.rektor.ru/upload/resize_cache/iblock/2b6/526_344_139e61676a4ecadedbdf78096e3544c0c/te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556792"/>
            <a:ext cx="3523367" cy="2304256"/>
          </a:xfrm>
          <a:prstGeom prst="rect">
            <a:avLst/>
          </a:prstGeom>
          <a:noFill/>
        </p:spPr>
      </p:pic>
      <p:pic>
        <p:nvPicPr>
          <p:cNvPr id="7" name="Picture 4" descr="Ð§ÐµÑÐ½ÑÐ¹ Ð¸ Ð¶ÐµÐ»ÑÑÐ¹ Ð¼Ð°Ð½Ð¸Ð¿ÑÐ»ÑÑÐ¾Ñ â ÑÑÐ¾ÐºÐ¾Ð²Ð¾Ðµ ÑÐ¾ÑÐ¾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63073"/>
            <a:ext cx="3592390" cy="23949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-42865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 </a:t>
            </a:r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(составлен по 6-тидневной неделе)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59283491"/>
              </p:ext>
            </p:extLst>
          </p:nvPr>
        </p:nvGraphicFramePr>
        <p:xfrm>
          <a:off x="792917" y="260648"/>
          <a:ext cx="7500957" cy="5751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5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7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685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727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59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7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8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9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029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ОБЯЗАТЕЛЬНАЯ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ЧАСТЬ ( </a:t>
                      </a:r>
                      <a:r>
                        <a:rPr lang="ru-RU" sz="12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инвариативная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46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Литература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Второй иностранный язык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Иностранный язык (английский)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3/3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Алгебра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Геометрия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Всеобщая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история.</a:t>
                      </a:r>
                      <a:r>
                        <a:rPr lang="ru-RU" sz="1100" baseline="0" dirty="0" smtClean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России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Обществознание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--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88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География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Биология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Химия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Музыка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Изобразительное искусство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78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ОБЖ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673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Технология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2/2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1/1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2413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28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30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Учебный план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9891862"/>
              </p:ext>
            </p:extLst>
          </p:nvPr>
        </p:nvGraphicFramePr>
        <p:xfrm>
          <a:off x="179506" y="692696"/>
          <a:ext cx="8393021" cy="6165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13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572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110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Учебные предметы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 </a:t>
                      </a:r>
                      <a:r>
                        <a:rPr lang="ru-RU" sz="1200" b="1" dirty="0" err="1">
                          <a:latin typeface="Times New Roman"/>
                          <a:ea typeface="Calibri"/>
                          <a:cs typeface="Times New Roman"/>
                        </a:rPr>
                        <a:t>кл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6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7 кл.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8 кл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9 кл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102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ЧАСТЬ, ФОРМИРУЕМАЯ УЧАСТНИКАМИ ОБРАЗОВАТЕЛЬНЫХ 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ОТНОШЕНИЙ (Вариативная)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Физкультура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Черчение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Наглядная геометрия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0.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Трудные вопросы математики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Физика (пропедевтика)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Физика. Практикум по решению задач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Физика. Измерение физических величин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3D-моделирование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Проектная, исследовательская деятельность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0,5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ИТОГО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4,5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Общий</a:t>
                      </a:r>
                      <a:r>
                        <a:rPr lang="ru-RU" sz="1200" b="1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о</a:t>
                      </a:r>
                      <a:r>
                        <a:rPr lang="ru-RU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бъем </a:t>
                      </a: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учебной нагрузки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32,5</a:t>
                      </a:r>
                      <a:endParaRPr lang="ru-RU" sz="1100" b="1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34,5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110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Предельно допустимая нагрузка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32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36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Создание условий для развития образовательной инженерной среды в школе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925144"/>
          </a:xfrm>
        </p:spPr>
        <p:txBody>
          <a:bodyPr>
            <a:normAutofit fontScale="55000" lnSpcReduction="20000"/>
          </a:bodyPr>
          <a:lstStyle/>
          <a:p>
            <a:pPr marL="0" indent="53975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Инженерный класс - комплексное решение, которое включает в себя несколько направлений развития учащихся и требует создания в школе особой среды:</a:t>
            </a:r>
          </a:p>
          <a:p>
            <a:pPr marL="0" indent="53975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организация деятельности учащихся (</a:t>
            </a:r>
            <a:r>
              <a:rPr lang="ru-RU" sz="38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школа полного дня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0" indent="53975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 новое оборудование и создание необходимых условий для работы с ним. </a:t>
            </a:r>
          </a:p>
          <a:p>
            <a:pPr marL="0" indent="539750" algn="just">
              <a:buNone/>
            </a:pP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-создание в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школе, </a:t>
            </a:r>
            <a:r>
              <a:rPr lang="ru-RU" sz="3800" dirty="0">
                <a:latin typeface="Times New Roman" pitchFamily="18" charset="0"/>
                <a:cs typeface="Times New Roman" pitchFamily="18" charset="0"/>
              </a:rPr>
              <a:t>оснащённых необходимым оборудованием, модулей-лабораторий (мастерских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975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МОДУЛЬ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ЧЕРЧЕНИЯ, 3D МОДЕЛИРОВАНИЯ И ПРОТОТИПИРОВАНИЯ, ДИЗАЙНА и ИНЖЕНЕРНОЙ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ГРАФИКИ;</a:t>
            </a:r>
          </a:p>
          <a:p>
            <a:pPr marL="0" indent="5397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ЕСТЕСТВЕННО-НАУЧНЫХ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ИССЛЕДОВАНИЙ;</a:t>
            </a:r>
          </a:p>
          <a:p>
            <a:pPr marL="0" indent="5397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МОДУЛЬ ИНЖЕНЕРНЫЙ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ЦЕНТР.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Набор датчиков по биологии для ученика. Стандартный - Интернет-магазин интерактивного оборудования в Перм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121" y="1124744"/>
            <a:ext cx="2909879" cy="2238369"/>
          </a:xfrm>
          <a:prstGeom prst="rect">
            <a:avLst/>
          </a:prstGeom>
          <a:noFill/>
        </p:spPr>
      </p:pic>
      <p:pic>
        <p:nvPicPr>
          <p:cNvPr id="5" name="Picture 2" descr="Цифровая лаборатория &quot;Окружающий мир&quot; (демонстрационная с датчиками) - Развитие образования в Нижнем Новгород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284984"/>
            <a:ext cx="2857520" cy="2178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900igr.net/up/datas/203646/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625" y="1484784"/>
            <a:ext cx="4625375" cy="37290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 внеурочной деятельности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4690864" cy="594928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5–9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КЛАССЫ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ФОРМИРОВАНИЕ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ПЕРВОНАЧАЛЬНЫХ КОНСТРУКТОРСКО - ТЕХНОЛОГИЧЕСКИХ ЗНАНИЙ И УМЕНИЙ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приобретение опыта применения физических, химических, биологических методов исследования объектов и явлений природы, базовые умения планировать работу, конструировать и моделировать, знакомство с основами 3D моделирования, робототехники, электротехники и электроники, программирования.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10-11 КЛАССЫ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ПРОФОРИЕНТАЦИЯ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Результаты: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освоение технологии решения творческих задач, моделирования, конструирования,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прототипирования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программирования; овладение основными алгоритмами и опытом проектно-исследовательской инженерной деятельности; участие в инженерных конкурсах и фестивалях.</a:t>
            </a:r>
          </a:p>
          <a:p>
            <a:pPr marL="0" indent="0" algn="just"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Содержание внеурочной деятельности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5-6 классы (5 часов внеурочной деятельности)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435280" cy="4784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7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7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Вид курса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Название курса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Часы/нед.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Примечание </a:t>
                      </a:r>
                      <a:endParaRPr lang="ru-RU" sz="160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/>
                          <a:ea typeface="Calibri"/>
                        </a:rPr>
                        <a:t>Реализация сейчас в школе 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/>
                        <a:ea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Обязательные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3 часа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Физика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Элективный практико-ориентированный курс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Требуется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Информатика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Метапредметные дни моделирования и конструирования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4 часа в четверть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Образовательные практики по моделированию и конструированию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Проводится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По выбору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 часа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Простейшая робототехника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Легоконструирование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Имеется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Авиомоделирование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ШТР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1922</Words>
  <Application>Microsoft Office PowerPoint</Application>
  <PresentationFormat>Экран (4:3)</PresentationFormat>
  <Paragraphs>455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Lucida Sans Unicode</vt:lpstr>
      <vt:lpstr>Roboto</vt:lpstr>
      <vt:lpstr>Symbol</vt:lpstr>
      <vt:lpstr>Times New Roman</vt:lpstr>
      <vt:lpstr>Wingdings</vt:lpstr>
      <vt:lpstr>Тема Office</vt:lpstr>
      <vt:lpstr>Презентация PowerPoint</vt:lpstr>
      <vt:lpstr>Основные цели и задачи работы инженерного класса  </vt:lpstr>
      <vt:lpstr>Предметные области, учебные предметы, обеспечивающие развитие базовых компетенций</vt:lpstr>
      <vt:lpstr>Особенности профильных предметов </vt:lpstr>
      <vt:lpstr>Учебный план (составлен по 6-тидневной неделе)</vt:lpstr>
      <vt:lpstr>Учебный план</vt:lpstr>
      <vt:lpstr>Создание условий для развития образовательной инженерной среды в школе</vt:lpstr>
      <vt:lpstr>План внеурочной деятельности   </vt:lpstr>
      <vt:lpstr>Содержание внеурочной деятельности 5-6 классы (5 часов внеурочной деятельности)</vt:lpstr>
      <vt:lpstr>Содержание внеурочной деятельности 7-8 классы (5-9 часов внеурочной деятельности)</vt:lpstr>
      <vt:lpstr>Содержание внеурочной деятельности 9 классы (6-10 часов внеурочной деятельности)</vt:lpstr>
      <vt:lpstr>Содержание внеурочной деятельности 10-11 классы (10-11 часов внеурочной деятельности)</vt:lpstr>
      <vt:lpstr>Итоги реализации проекта «Инженерный класс» за 2021,2022 учебный год</vt:lpstr>
      <vt:lpstr>Внеурочная деятельность</vt:lpstr>
      <vt:lpstr>Дополнительное образование</vt:lpstr>
      <vt:lpstr>Создание Центра образования естественно-научной и технологической направленностей «Точка роста» в 2022 году на базе МБОУ Полазненская СОШ № 1</vt:lpstr>
      <vt:lpstr>Методическая основа реализации проекта:</vt:lpstr>
      <vt:lpstr>Образовательные направления Центров «Точка роста»:</vt:lpstr>
      <vt:lpstr>Зачем?</vt:lpstr>
      <vt:lpstr>Что изменится?</vt:lpstr>
      <vt:lpstr>Образовательные программы</vt:lpstr>
      <vt:lpstr>План на 2022-2023 учебный год</vt:lpstr>
      <vt:lpstr>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«Инженерный класс»</dc:title>
  <dc:creator>user</dc:creator>
  <cp:lastModifiedBy>user</cp:lastModifiedBy>
  <cp:revision>15</cp:revision>
  <dcterms:created xsi:type="dcterms:W3CDTF">2020-05-31T16:05:24Z</dcterms:created>
  <dcterms:modified xsi:type="dcterms:W3CDTF">2022-05-11T04:42:54Z</dcterms:modified>
</cp:coreProperties>
</file>