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sldIdLst>
    <p:sldId id="533" r:id="rId2"/>
    <p:sldId id="532" r:id="rId3"/>
    <p:sldId id="528" r:id="rId4"/>
    <p:sldId id="510" r:id="rId5"/>
    <p:sldId id="529" r:id="rId6"/>
    <p:sldId id="520" r:id="rId7"/>
    <p:sldId id="509" r:id="rId8"/>
    <p:sldId id="522" r:id="rId9"/>
    <p:sldId id="530" r:id="rId10"/>
    <p:sldId id="521" r:id="rId11"/>
    <p:sldId id="519" r:id="rId12"/>
    <p:sldId id="524" r:id="rId13"/>
    <p:sldId id="52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3865B6"/>
    <a:srgbClr val="3459C2"/>
    <a:srgbClr val="3F59D9"/>
    <a:srgbClr val="157535"/>
    <a:srgbClr val="C2E4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985" autoAdjust="0"/>
  </p:normalViewPr>
  <p:slideViewPr>
    <p:cSldViewPr>
      <p:cViewPr>
        <p:scale>
          <a:sx n="70" d="100"/>
          <a:sy n="70" d="100"/>
        </p:scale>
        <p:origin x="-61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7299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71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70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7500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550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4715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24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9060575"/>
              </p:ext>
            </p:extLst>
          </p:nvPr>
        </p:nvGraphicFramePr>
        <p:xfrm>
          <a:off x="683568" y="2060848"/>
          <a:ext cx="7883235" cy="4586865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(полное):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Обновление содержания предметной области «Технология» в 5-7 классах через образовательный</a:t>
                      </a:r>
                      <a:r>
                        <a:rPr lang="ru-RU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модуль «Основы техники, механики, пневматики. Машины и  механизмы»</a:t>
                      </a:r>
                      <a:endParaRPr lang="ru-RU" sz="32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16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проекта (сокращенное):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3200" b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Основы_</a:t>
                      </a:r>
                      <a:r>
                        <a:rPr lang="ru-RU" sz="3200" b="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конструирования</a:t>
                      </a:r>
                      <a:r>
                        <a:rPr lang="en-US" sz="32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endParaRPr lang="ru-RU" sz="3200" b="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948690"/>
            <a:ext cx="8172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defTabSz="986912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«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техники, механики, пневматики. Машины и  механизмы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входит в рабочую программу предмета «Технология» (мальчики)  и изучается с 5 по 7 классы. </a:t>
            </a:r>
          </a:p>
          <a:p>
            <a:pPr lvl="0"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Организуется работа учащихся с помощью конструкторов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Lego (3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базовых набора) на протяжении одной четверти в каждом классе.</a:t>
            </a:r>
          </a:p>
          <a:p>
            <a:pPr lvl="0"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проходит в проектном режиме. Проекты групповые.</a:t>
            </a:r>
          </a:p>
          <a:p>
            <a:pPr lvl="0"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прохождения каждого раздела учителем проводятся контрольные мероприятия с целью изучения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предметных знаний, умений и навыков, заложенных в рабочей программе.</a:t>
            </a:r>
          </a:p>
          <a:p>
            <a:pPr lvl="0"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полученных результатов проводится отбор учащихся для работы над проектами Инженерного центра и для участия в конкурсах технической направленности краевого уровня.</a:t>
            </a:r>
          </a:p>
          <a:p>
            <a:pPr indent="361950" algn="just" defTabSz="986912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по модулям  будут проходить  в помещении производственно-испытательного отдела Инженерного центра, оборудованного  специальной мебелью для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Lego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-конструирования, комплектами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лего-конструкторов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«9656 Мои первые механизмы"»,   «9641 Пневматика"»,   «9686 Технология и физика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принтерами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этом же помещении будет организована внеурочная деятельность, связанная с техническим конструированием.</a:t>
            </a:r>
          </a:p>
          <a:p>
            <a:pPr lvl="0" indent="361950" algn="just" defTabSz="986912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986912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986912">
              <a:defRPr/>
            </a:pPr>
            <a:endParaRPr kumimoji="0" lang="ru-RU" i="1" u="none" strike="noStrike" kern="1200" cap="none" spc="0" normalizeH="0" baseline="0" noProof="0" dirty="0">
              <a:ln>
                <a:noFill/>
              </a:ln>
              <a:solidFill>
                <a:srgbClr val="10435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8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105454"/>
            <a:ext cx="6787281" cy="920749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9632457"/>
              </p:ext>
            </p:extLst>
          </p:nvPr>
        </p:nvGraphicFramePr>
        <p:xfrm>
          <a:off x="179512" y="1484784"/>
          <a:ext cx="8509115" cy="3840480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315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353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 Попечителей МАОУ «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Председатель - Шитов Андрей Анатольевич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Обновление содержания образования. Материально-техническое оснащение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УО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Добрянского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 УО Кривенко Е.В.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привлекательности системы образования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Добрянского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муниципального района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3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33624716"/>
              </p:ext>
            </p:extLst>
          </p:nvPr>
        </p:nvGraphicFramePr>
        <p:xfrm>
          <a:off x="0" y="1146301"/>
          <a:ext cx="9144000" cy="4379666"/>
        </p:xfrm>
        <a:graphic>
          <a:graphicData uri="http://schemas.openxmlformats.org/drawingml/2006/table">
            <a:tbl>
              <a:tblPr firstRow="1" firstCol="1" bandRow="1"/>
              <a:tblGrid>
                <a:gridCol w="522755">
                  <a:extLst>
                    <a:ext uri="{9D8B030D-6E8A-4147-A177-3AD203B41FA5}">
                      <a16:colId xmlns="" xmlns:a16="http://schemas.microsoft.com/office/drawing/2014/main" val="1275925445"/>
                    </a:ext>
                  </a:extLst>
                </a:gridCol>
                <a:gridCol w="3617197">
                  <a:extLst>
                    <a:ext uri="{9D8B030D-6E8A-4147-A177-3AD203B41FA5}">
                      <a16:colId xmlns="" xmlns:a16="http://schemas.microsoft.com/office/drawing/2014/main" val="123190958"/>
                    </a:ext>
                  </a:extLst>
                </a:gridCol>
                <a:gridCol w="5004048">
                  <a:extLst>
                    <a:ext uri="{9D8B030D-6E8A-4147-A177-3AD203B41FA5}">
                      <a16:colId xmlns="" xmlns:a16="http://schemas.microsoft.com/office/drawing/2014/main" val="1236641119"/>
                    </a:ext>
                  </a:extLst>
                </a:gridCol>
              </a:tblGrid>
              <a:tr h="951614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0777030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цены на оборудование и расходные материалы.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внутренних резервов и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поиск благотворительной помощи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5371526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Высокая загруженность участников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Освобождение участников проекта от второстепенных обязанностей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8934880"/>
                  </a:ext>
                </a:extLst>
              </a:tr>
              <a:tr h="59353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Невыполнение работ в 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сроки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Увеличить количество участников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8658397"/>
                  </a:ext>
                </a:extLst>
              </a:tr>
              <a:tr h="944839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Недостаточная компетентность педагогов в области конструирования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Спланировать курсы повышения квалификации по данной тематике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0843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8834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5860022"/>
              </p:ext>
            </p:extLst>
          </p:nvPr>
        </p:nvGraphicFramePr>
        <p:xfrm>
          <a:off x="0" y="764704"/>
          <a:ext cx="9143999" cy="6583680"/>
        </p:xfrm>
        <a:graphic>
          <a:graphicData uri="http://schemas.openxmlformats.org/drawingml/2006/table">
            <a:tbl>
              <a:tblPr firstRow="1" bandRow="1"/>
              <a:tblGrid>
                <a:gridCol w="395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/>
                <a:gridCol w="1152128"/>
                <a:gridCol w="1115615"/>
              </a:tblGrid>
              <a:tr h="7920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 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</a:t>
                      </a:r>
                      <a:endParaRPr lang="ru-RU" sz="16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12 000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рабочей программы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предмета «Технология» (мальчики), с включением модуля «Основы техники, механики пневматики,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машины и механизмы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 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КИМов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 каждому разделу модуля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8000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 и мастер-классов для учителей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4000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9656 LEGO конструктор «Мои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первые механизмы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.8 наборов.</a:t>
                      </a:r>
                      <a:endParaRPr lang="ru-RU" sz="1400" b="0" i="0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14000·8=</a:t>
                      </a:r>
                    </a:p>
                    <a:p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r>
                        <a:rPr lang="ru-RU" sz="1400" b="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9641 LEGO конструктор «Пневматика», 8 наборов.</a:t>
                      </a:r>
                    </a:p>
                    <a:p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6.500 руб. ·8=52.000 </a:t>
                      </a:r>
                      <a:r>
                        <a:rPr lang="ru-RU" sz="1400" b="0" i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9686 LEGO конструктор «Технология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физика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8 наборов</a:t>
                      </a:r>
                      <a:endParaRPr lang="ru-RU" sz="1400" b="0" i="0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000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руб. ·8=</a:t>
                      </a:r>
                    </a:p>
                    <a:p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</a:t>
                      </a: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 </a:t>
                      </a:r>
                      <a:r>
                        <a:rPr lang="ru-RU" sz="1400" b="0" i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400" b="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Комплект ученической мебели (стол, стул)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FUN DESK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Piccolino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8000·20=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160 000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42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Шкафы  для хранения конструкторов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36 500·2=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73 000руб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Интерактивный комплект (ноутбук, проектор, экран, динамики)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145 000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203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694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3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3860409"/>
              </p:ext>
            </p:extLst>
          </p:nvPr>
        </p:nvGraphicFramePr>
        <p:xfrm>
          <a:off x="611560" y="2060848"/>
          <a:ext cx="7902057" cy="1310640"/>
        </p:xfrm>
        <a:graphic>
          <a:graphicData uri="http://schemas.openxmlformats.org/drawingml/2006/table">
            <a:tbl>
              <a:tblPr firstRow="1" bandRow="1"/>
              <a:tblGrid>
                <a:gridCol w="2165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портфель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«Повышение привлекательности учебного процесса для разных категорий детей с целью улучшения образовательных результатов» (портфель №1)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8937888"/>
              </p:ext>
            </p:extLst>
          </p:nvPr>
        </p:nvGraphicFramePr>
        <p:xfrm>
          <a:off x="0" y="1124744"/>
          <a:ext cx="9144000" cy="4179232"/>
        </p:xfrm>
        <a:graphic>
          <a:graphicData uri="http://schemas.openxmlformats.org/drawingml/2006/table">
            <a:tbl>
              <a:tblPr/>
              <a:tblGrid>
                <a:gridCol w="2200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43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754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КОНЦЕПЦИЯ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преподавания образовательной области «Технология»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образовательных организациях Российской Федерации, реализующих основные общеобразовательные программы, 2018г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программа РФ «Развитие образования»  от 26.12.2017г. № 1642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Приоритетный государственный проект «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высококвалифицированных специалистов и рабочих кадров с учетом современных стандартов и передовых технологий«» ("Рабочие кадры для передовых технологий")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25 октября 2016 г. № 9</a:t>
                      </a:r>
                    </a:p>
                    <a:p>
                      <a:endParaRPr lang="ru-RU" sz="16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Приоритетный проект "Создание современной образовательной среды для школьников"  от 25 октября 2016 г. № 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</a:p>
        </p:txBody>
      </p:sp>
    </p:spTree>
    <p:extLst>
      <p:ext uri="{BB962C8B-B14F-4D97-AF65-F5344CB8AC3E}">
        <p14:creationId xmlns="" xmlns:p14="http://schemas.microsoft.com/office/powerpoint/2010/main" val="463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8968194"/>
              </p:ext>
            </p:extLst>
          </p:nvPr>
        </p:nvGraphicFramePr>
        <p:xfrm>
          <a:off x="607955" y="188641"/>
          <a:ext cx="7880947" cy="3357080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="" xmlns:a16="http://schemas.microsoft.com/office/drawing/2014/main" val="1973703757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119063058"/>
                    </a:ext>
                  </a:extLst>
                </a:gridCol>
                <a:gridCol w="2404734">
                  <a:extLst>
                    <a:ext uri="{9D8B030D-6E8A-4147-A177-3AD203B41FA5}">
                      <a16:colId xmlns="" xmlns:a16="http://schemas.microsoft.com/office/drawing/2014/main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январь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 – декабрь 2020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indent="4445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Марчук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Татьяна Леонидовна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заместитель директора МАОУ «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251668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Спицын Эдуард Анатольевич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технологии «МАОУ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5608094"/>
              </p:ext>
            </p:extLst>
          </p:nvPr>
        </p:nvGraphicFramePr>
        <p:xfrm>
          <a:off x="611560" y="3717032"/>
          <a:ext cx="7848872" cy="2286000"/>
        </p:xfrm>
        <a:graphic>
          <a:graphicData uri="http://schemas.openxmlformats.org/drawingml/2006/table">
            <a:tbl>
              <a:tblPr firstRow="1" bandRow="1"/>
              <a:tblGrid>
                <a:gridCol w="20080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40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8194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Спицын Эдуард , учитель  технологии,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МАОУ «Полазненская СОШ№1»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Марчук Татьяна Леонидовна, заместитель директора, МАОУ 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Брызгалова Ольга Михайловна, директор  МАОУ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Полазненская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СОШ№1»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56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40374" y="142852"/>
            <a:ext cx="4603626" cy="71435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     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Предпосылки реализации проекта </a:t>
            </a:r>
            <a: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</a:br>
            <a:endParaRPr lang="ru-RU" sz="31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8EE5AD83-6827-46B7-BFCD-15AADAE0211B}"/>
              </a:ext>
            </a:extLst>
          </p:cNvPr>
          <p:cNvGrpSpPr/>
          <p:nvPr/>
        </p:nvGrpSpPr>
        <p:grpSpPr>
          <a:xfrm>
            <a:off x="251520" y="714357"/>
            <a:ext cx="8572560" cy="6143643"/>
            <a:chOff x="1843520" y="2719387"/>
            <a:chExt cx="6333801" cy="3491738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D8ECA644-4DBA-4625-AFB4-A3B243873548}"/>
                </a:ext>
              </a:extLst>
            </p:cNvPr>
            <p:cNvSpPr/>
            <p:nvPr/>
          </p:nvSpPr>
          <p:spPr>
            <a:xfrm>
              <a:off x="4324259" y="2719387"/>
              <a:ext cx="3853062" cy="182708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 проведена модернизация содержания, методик и технологий преподавания предметной  области «Технология», обеспечивающих освоение учащимися наиболее перспективных технологических направлений, заданных Концепцией предметной области «Технология».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 создана система выявления, оценивания и продвижения обучающихся, обладающих высокой мотивацией</a:t>
              </a:r>
              <a:b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 способностями в сфере материального  конструирования, включая инженерно-технологическое направление.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Недостаточная материальная база для  модернизации содержания предметной области «Технология»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7A3BB45-5483-4645-83F0-3018BCEE5238}"/>
                </a:ext>
              </a:extLst>
            </p:cNvPr>
            <p:cNvSpPr/>
            <p:nvPr/>
          </p:nvSpPr>
          <p:spPr>
            <a:xfrm>
              <a:off x="1843520" y="2719387"/>
              <a:ext cx="2340924" cy="186768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Созданы определенные условия для обновления содержания образования</a:t>
              </a:r>
            </a:p>
            <a:p>
              <a:pPr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Работает кружок «Робототехника» для учащихся  5-9 классов.</a:t>
              </a:r>
            </a:p>
            <a:p>
              <a:pPr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Работает кружок по 3</a:t>
              </a:r>
              <a:r>
                <a:rPr lang="en-US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 </a:t>
              </a: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моделированию и конструированию.</a:t>
              </a:r>
            </a:p>
            <a:p>
              <a:pPr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Работает кружок «Объемное рисование с помощью 3</a:t>
              </a:r>
              <a:r>
                <a:rPr lang="en-US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 </a:t>
              </a: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ручки».</a:t>
              </a:r>
            </a:p>
            <a:p>
              <a:pPr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Работает кружок «Промышленный дизайн».</a:t>
              </a:r>
            </a:p>
            <a:p>
              <a:pPr>
                <a:buFont typeface="+mj-lt"/>
                <a:buAutoNum type="arabicPeriod"/>
              </a:pPr>
              <a:r>
                <a:rPr lang="ru-RU" sz="13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Каждую четверть для 5-7 классов проводится День конструирования и моделирования.</a:t>
              </a:r>
            </a:p>
            <a:p>
              <a:pPr marL="457200" indent="-457200">
                <a:buFont typeface="+mj-lt"/>
                <a:buAutoNum type="arabicPeriod"/>
              </a:pPr>
              <a:endPara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="" xmlns:a16="http://schemas.microsoft.com/office/drawing/2014/main" id="{B1207349-E3D7-4839-BAE8-149E42E9A432}"/>
                </a:ext>
              </a:extLst>
            </p:cNvPr>
            <p:cNvCxnSpPr/>
            <p:nvPr/>
          </p:nvCxnSpPr>
          <p:spPr>
            <a:xfrm flipV="1">
              <a:off x="3865227" y="3812071"/>
              <a:ext cx="651704" cy="11994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="" xmlns:a16="http://schemas.microsoft.com/office/drawing/2014/main" id="{00E32809-4373-44B6-B4D1-F574CC20C476}"/>
                </a:ext>
              </a:extLst>
            </p:cNvPr>
            <p:cNvSpPr/>
            <p:nvPr/>
          </p:nvSpPr>
          <p:spPr>
            <a:xfrm>
              <a:off x="1896302" y="4846743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ПРОБЛЕМА</a:t>
              </a:r>
              <a:r>
                <a:rPr lang="ru-RU" sz="1600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Школа, работая как Школа инженерной культуры, не может в достаточной мере обеспечить формирование навыков, связанных с основами современных технологий.</a:t>
              </a:r>
              <a:endPara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ВЫВОД: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Назрела необходимость создания педагогических и материально-технических условий, которые обеспечат преподавание предмета «Технология» в соответствии с Концепцией преподавания образовательной области «Технология».</a:t>
              </a:r>
              <a:endPara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600" b="1" u="sng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образования получит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 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обучающихся мотивированных на осознанное профессиональное самоопределение   в технической сфере, отвечающее  требованиям профессиональных ОО и федерального образовательного государственного стандарта </a:t>
              </a: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="" xmlns:a16="http://schemas.microsoft.com/office/drawing/2014/main" id="{91AAE1DD-6133-4345-9A8D-6C90FE04F79F}"/>
                </a:ext>
              </a:extLst>
            </p:cNvPr>
            <p:cNvSpPr/>
            <p:nvPr/>
          </p:nvSpPr>
          <p:spPr>
            <a:xfrm>
              <a:off x="3173590" y="4548734"/>
              <a:ext cx="2660664" cy="271463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76056" y="83671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Противоречия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24027578"/>
              </p:ext>
            </p:extLst>
          </p:nvPr>
        </p:nvGraphicFramePr>
        <p:xfrm>
          <a:off x="0" y="980728"/>
          <a:ext cx="9143999" cy="5867244"/>
        </p:xfrm>
        <a:graphic>
          <a:graphicData uri="http://schemas.openxmlformats.org/drawingml/2006/table">
            <a:tbl>
              <a:tblPr firstRow="1" bandRow="1"/>
              <a:tblGrid>
                <a:gridCol w="17254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345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76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1859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азвитие у обучающихся основной школы  интересов к сфере технического образования, инженерно-проектного мышления; мотивации к осознанному выбору инженерно-технических профессий в соответствии с ситуацией на рынке труда и собственными индивидуальными возможностями через обновление содержания предмета «Технология» с помощью введения в программу предмета «Технология» образовательного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модуля  «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техники, механики и конструирования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482">
                <a:tc row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marL="0" indent="84138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marL="0" indent="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72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Период, год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08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311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умение учащихся 5 классов работать с конструктором: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9656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Первые машины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основной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70 %.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3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умение учащихся 6 классов работать с конструктором: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9641 Пневматика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70 %.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3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умение учащихся 7 классов работать с конструктором: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3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9686 Технология и физика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70 %.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17879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технических профессий выпускниками основной школы (юноши)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аналитический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70%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2135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Удовлетворенность образовательным процессом по предмету «Технология»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косвенный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85% мальчиков 5-7 классов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 мальчиков 5-7 классов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 мальчиков 5-7 классов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  <p:extLst>
      <p:ext uri="{BB962C8B-B14F-4D97-AF65-F5344CB8AC3E}">
        <p14:creationId xmlns="" xmlns:p14="http://schemas.microsoft.com/office/powerpoint/2010/main" val="24873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71600" y="0"/>
            <a:ext cx="6427241" cy="920749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9663742"/>
              </p:ext>
            </p:extLst>
          </p:nvPr>
        </p:nvGraphicFramePr>
        <p:xfrm>
          <a:off x="0" y="1052736"/>
          <a:ext cx="9143999" cy="5184576"/>
        </p:xfrm>
        <a:graphic>
          <a:graphicData uri="http://schemas.openxmlformats.org/drawingml/2006/table">
            <a:tbl>
              <a:tblPr firstRow="1" bandRow="1"/>
              <a:tblGrid>
                <a:gridCol w="16008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431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845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just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342900" indent="-342900" algn="just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ходе реализации проекта учащиеся основной школы</a:t>
                      </a:r>
                    </a:p>
                    <a:p>
                      <a:pPr marL="0" indent="0" algn="just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получат навыки работы с конструкторами «9656 Мои первые механизмы"», «9641 Пневматика"», «9686 Технология и физика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приобретут навыков конструирования, проектирования;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расширят кругозор в познании окружающего мира, познакомятся с простейшими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механизмами и их местом в жизни;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познакомятся со способами взаимодействия при работе над совместным проектом в группах.</a:t>
                      </a:r>
                    </a:p>
                    <a:p>
                      <a:pPr marL="342900" indent="-342900" algn="just">
                        <a:buFont typeface="Arial" pitchFamily="34" charset="0"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проекта позволит 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обновить содержание предметной области «Технология», методы и технологии обучения;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обновить материально-техническую базу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предмета «Технология»;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образовательное пространство, соответствующее обновленному содержанию и  новым методам преподавания предмета «Технология»;</a:t>
                      </a:r>
                    </a:p>
                    <a:p>
                      <a:pPr marL="342900" indent="-342900" algn="just">
                        <a:buFont typeface="Arial" pitchFamily="34" charset="0"/>
                        <a:buChar char="•"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осознанное профессиональное самоопределение выпускников основной школы по техническому направлению.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509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5724343"/>
              </p:ext>
            </p:extLst>
          </p:nvPr>
        </p:nvGraphicFramePr>
        <p:xfrm>
          <a:off x="1" y="1124744"/>
          <a:ext cx="9143999" cy="6094288"/>
        </p:xfrm>
        <a:graphic>
          <a:graphicData uri="http://schemas.openxmlformats.org/drawingml/2006/table">
            <a:tbl>
              <a:tblPr firstRow="1" bandRow="1"/>
              <a:tblGrid>
                <a:gridCol w="16008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431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942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Разработать рабочую программу 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5-7 классов по предмету «Технология» через включение модуля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 техники, механики, пневматики. Машины и  механизмы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Изучить методику преподавания с помощью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лего-конструирования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разделам: 5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класс «М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ашины и механизмы», 6 класс «Пневматика»,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класс «Инженерная механика».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Разработать контрольно-измерительные и диагностические материалы для отслеживания развития конструкторских умений и навыков в рамках каждого раздела модуля. 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образовательное пространство,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соответствующее содержанию и методам преподавания предмета «Технология»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Провести апробацию модуля.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Организовать и провести методические семинары для учителей технологии 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Добрянского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района  по темам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-«Формирование конструкторских навыков  обучающихся основной школы с помощью конструкторов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Lego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»;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«Методы обучения учащихся основной школы при использовании базовых наборов конструкторов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Lego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6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3260869"/>
              </p:ext>
            </p:extLst>
          </p:nvPr>
        </p:nvGraphicFramePr>
        <p:xfrm>
          <a:off x="-324544" y="0"/>
          <a:ext cx="9468544" cy="7029400"/>
        </p:xfrm>
        <a:graphic>
          <a:graphicData uri="http://schemas.openxmlformats.org/drawingml/2006/table">
            <a:tbl>
              <a:tblPr firstRow="1" bandRow="1"/>
              <a:tblGrid>
                <a:gridCol w="1875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92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94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целей и задач проекта будет осуществляться через обновление содержания предмета«Технология», путем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введения в содержание образовательного модуля «</a:t>
                      </a:r>
                      <a:r>
                        <a:rPr lang="ru-RU" sz="1300" b="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 техники, механики, пневматики. Машины и  механизмы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который состоит из разделов: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класс «М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ашины и механизмы»; 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класс «Пневматика»;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класс «Инженерная механика».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проводится  с помощью лего-конструкторов: 5 класс- 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«9656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Мои первые механизмы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 6 класс - «9641 Пневматика"»,  7 класс - «9686 Технология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физика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класс «М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ашины и механизмы».</a:t>
                      </a:r>
                      <a:r>
                        <a:rPr lang="ru-RU" sz="13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простых механизмов: зубчатых колес (шестерен), колес и осей, рычагов и шкивов.  Использование принципиальной модели. На этом этапе ученики исследуют собранные ими модели. В процессе исследования ученики учатся наблюдать и сравнивать результаты испытаний, а также составлять отчеты о своих наблюдениях.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класс «Пневматика».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Этот набор даёт учащимся возможность на практических занятиях изучить и понять основные принципы действия пневматических машин.  Основы пневматических устройств – механизмов, использующих разность давления газа для своей работы. На основных занятиях учащиеся будут изучать на практике основные принципы пневматики.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класс «Инженерная механика». 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Работая с базовыми моделями, учащиеся постигают основные механические и конструктивные принципы, заключенные в механизмах и конструкциях, с которыми они сталкиваются каждый день. Эти небольшие модели легко построить, и каждая из них наглядно и доступно демонстрирует принципы действия простых машин, механизмов и конструкций.</a:t>
                      </a:r>
                    </a:p>
                    <a:p>
                      <a:pPr algn="just"/>
                      <a:r>
                        <a:rPr lang="ru-RU" sz="13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окончанию изучения каждого раздела </a:t>
                      </a:r>
                      <a:r>
                        <a:rPr lang="ru-RU" sz="13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должны знать: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общую методологию и типы учебной деятельности; </a:t>
                      </a:r>
                      <a:b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названия всех деталей и специальных элементов конструкторов; </a:t>
                      </a:r>
                      <a:b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виды соединений и их характеристики; </a:t>
                      </a:r>
                      <a:b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способы соединения деталей.</a:t>
                      </a:r>
                    </a:p>
                    <a:p>
                      <a:pPr algn="l"/>
                      <a:r>
                        <a:rPr lang="ru-RU" sz="13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должны уметь: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соединять детали различными способами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каждом из конструкторов;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характеризовать различные соединения деталей.</a:t>
                      </a:r>
                    </a:p>
                    <a:p>
                      <a:pPr algn="just">
                        <a:buFontTx/>
                        <a:buNone/>
                      </a:pP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этом будет создано образовательное пространство на базе Инженерного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центра  -инженерно-поисковый отдел, где будут изучаться выше указанные модули. Отдел будет оснащен  специальной ученической мебелью для конструирования, местами хранения для конструкторов и интерактивным комплексом.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78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1837</Words>
  <Application>Microsoft Office PowerPoint</Application>
  <PresentationFormat>Экран (4:3)</PresentationFormat>
  <Paragraphs>250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HDOfficeLightV0</vt:lpstr>
      <vt:lpstr>Слайд 1</vt:lpstr>
      <vt:lpstr>Слайд 2</vt:lpstr>
      <vt:lpstr>Слайд 3</vt:lpstr>
      <vt:lpstr>Слайд 4</vt:lpstr>
      <vt:lpstr>      Предпосылки реализации проекта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user</cp:lastModifiedBy>
  <cp:revision>238</cp:revision>
  <dcterms:created xsi:type="dcterms:W3CDTF">2012-01-11T08:01:34Z</dcterms:created>
  <dcterms:modified xsi:type="dcterms:W3CDTF">2019-12-30T09:15:56Z</dcterms:modified>
</cp:coreProperties>
</file>