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4"/>
  </p:notesMasterIdLst>
  <p:sldIdLst>
    <p:sldId id="511" r:id="rId2"/>
    <p:sldId id="532" r:id="rId3"/>
    <p:sldId id="528" r:id="rId4"/>
    <p:sldId id="510" r:id="rId5"/>
    <p:sldId id="529" r:id="rId6"/>
    <p:sldId id="520" r:id="rId7"/>
    <p:sldId id="509" r:id="rId8"/>
    <p:sldId id="522" r:id="rId9"/>
    <p:sldId id="521" r:id="rId10"/>
    <p:sldId id="519" r:id="rId11"/>
    <p:sldId id="524" r:id="rId12"/>
    <p:sldId id="52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65B6"/>
    <a:srgbClr val="3459C2"/>
    <a:srgbClr val="3F59D9"/>
    <a:srgbClr val="157535"/>
    <a:srgbClr val="FF0000"/>
    <a:srgbClr val="C2E4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78378" autoAdjust="0"/>
  </p:normalViewPr>
  <p:slideViewPr>
    <p:cSldViewPr>
      <p:cViewPr varScale="1">
        <p:scale>
          <a:sx n="56" d="100"/>
          <a:sy n="56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62729658792652"/>
          <c:y val="7.454870224555267E-2"/>
          <c:w val="0.88337270341207352"/>
          <c:h val="0.8326195683872849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Лист1!$B$1:$B$4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Лист1!$C$1:$C$4</c:f>
              <c:numCache>
                <c:formatCode>General</c:formatCode>
                <c:ptCount val="4"/>
                <c:pt idx="0">
                  <c:v>15</c:v>
                </c:pt>
                <c:pt idx="1">
                  <c:v>60</c:v>
                </c:pt>
                <c:pt idx="2">
                  <c:v>120</c:v>
                </c:pt>
                <c:pt idx="3">
                  <c:v>150</c:v>
                </c:pt>
              </c:numCache>
            </c:numRef>
          </c:val>
        </c:ser>
        <c:axId val="89266048"/>
        <c:axId val="89267584"/>
      </c:barChart>
      <c:catAx>
        <c:axId val="89266048"/>
        <c:scaling>
          <c:orientation val="minMax"/>
        </c:scaling>
        <c:axPos val="b"/>
        <c:tickLblPos val="nextTo"/>
        <c:crossAx val="89267584"/>
        <c:crosses val="autoZero"/>
        <c:auto val="1"/>
        <c:lblAlgn val="ctr"/>
        <c:lblOffset val="100"/>
      </c:catAx>
      <c:valAx>
        <c:axId val="89267584"/>
        <c:scaling>
          <c:orientation val="minMax"/>
        </c:scaling>
        <c:axPos val="l"/>
        <c:majorGridlines/>
        <c:numFmt formatCode="General" sourceLinked="1"/>
        <c:tickLblPos val="nextTo"/>
        <c:crossAx val="89266048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3860409"/>
              </p:ext>
            </p:extLst>
          </p:nvPr>
        </p:nvGraphicFramePr>
        <p:xfrm>
          <a:off x="630382" y="2060848"/>
          <a:ext cx="7883235" cy="2363813"/>
        </p:xfrm>
        <a:graphic>
          <a:graphicData uri="http://schemas.openxmlformats.org/drawingml/2006/table">
            <a:tbl>
              <a:tblPr firstRow="1" bandRow="1"/>
              <a:tblGrid>
                <a:gridCol w="2146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6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821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проекта (полное):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конструкторских навыков младших школьников</a:t>
                      </a:r>
                      <a:endParaRPr lang="ru-RU" sz="32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166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проекта (сокращенное):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32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Академия</a:t>
                      </a:r>
                      <a:r>
                        <a:rPr lang="en-US" sz="32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r>
                        <a:rPr lang="ru-RU" sz="32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юных</a:t>
                      </a:r>
                      <a:r>
                        <a:rPr lang="en-US" sz="32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r>
                        <a:rPr lang="ru-RU" sz="32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конструкторов</a:t>
                      </a:r>
                      <a:r>
                        <a:rPr lang="en-US" sz="32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endParaRPr lang="ru-RU" sz="32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662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81063" y="105454"/>
            <a:ext cx="6787281" cy="920749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9632457"/>
              </p:ext>
            </p:extLst>
          </p:nvPr>
        </p:nvGraphicFramePr>
        <p:xfrm>
          <a:off x="179512" y="1484784"/>
          <a:ext cx="8509115" cy="3840480"/>
        </p:xfrm>
        <a:graphic>
          <a:graphicData uri="http://schemas.openxmlformats.org/drawingml/2006/table">
            <a:tbl>
              <a:tblPr firstRow="1" bandRow="1"/>
              <a:tblGrid>
                <a:gridCol w="536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3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8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315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35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Совет Попечителей МАОУ «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Председатель - Шитов Андрей Анатольевич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Новые подходы к организации внеурочной деятельности. Материально-техническое оснащение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школы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УО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Добрянского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Начальник УО Кривенко Е.В.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технического творчества в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Добрянском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муниципальном районе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3569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712099" y="225553"/>
            <a:ext cx="7676326" cy="827183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рисков и возможностей проекта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3624716"/>
              </p:ext>
            </p:extLst>
          </p:nvPr>
        </p:nvGraphicFramePr>
        <p:xfrm>
          <a:off x="0" y="1146301"/>
          <a:ext cx="9144000" cy="4730970"/>
        </p:xfrm>
        <a:graphic>
          <a:graphicData uri="http://schemas.openxmlformats.org/drawingml/2006/table">
            <a:tbl>
              <a:tblPr firstRow="1" firstCol="1" bandRow="1"/>
              <a:tblGrid>
                <a:gridCol w="522755">
                  <a:extLst>
                    <a:ext uri="{9D8B030D-6E8A-4147-A177-3AD203B41FA5}">
                      <a16:colId xmlns:a16="http://schemas.microsoft.com/office/drawing/2014/main" xmlns="" val="1275925445"/>
                    </a:ext>
                  </a:extLst>
                </a:gridCol>
                <a:gridCol w="3617197">
                  <a:extLst>
                    <a:ext uri="{9D8B030D-6E8A-4147-A177-3AD203B41FA5}">
                      <a16:colId xmlns:a16="http://schemas.microsoft.com/office/drawing/2014/main" xmlns="" val="123190958"/>
                    </a:ext>
                  </a:extLst>
                </a:gridCol>
                <a:gridCol w="5004048">
                  <a:extLst>
                    <a:ext uri="{9D8B030D-6E8A-4147-A177-3AD203B41FA5}">
                      <a16:colId xmlns:a16="http://schemas.microsoft.com/office/drawing/2014/main" xmlns="" val="1236641119"/>
                    </a:ext>
                  </a:extLst>
                </a:gridCol>
              </a:tblGrid>
              <a:tr h="951614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риска/возможности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риска/ 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0777030"/>
                  </a:ext>
                </a:extLst>
              </a:tr>
              <a:tr h="94483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цены на оборудование и расходные материалы.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Использование внутренних резервов и 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поиск благотворительной помощи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371526"/>
                  </a:ext>
                </a:extLst>
              </a:tr>
              <a:tr h="94483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Низкая мотивация учителей-участников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Стимулирование участников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934880"/>
                  </a:ext>
                </a:extLst>
              </a:tr>
              <a:tr h="94483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Невыполнение работ в 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сроки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Увеличить количество участников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658397"/>
                  </a:ext>
                </a:extLst>
              </a:tr>
              <a:tr h="944839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Недостаточная компетентность педагогов в области конструирования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Спланировать курсы повышения квалификации по данной тематике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84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883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395536" y="0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4272238"/>
              </p:ext>
            </p:extLst>
          </p:nvPr>
        </p:nvGraphicFramePr>
        <p:xfrm>
          <a:off x="0" y="764704"/>
          <a:ext cx="9143999" cy="5943600"/>
        </p:xfrm>
        <a:graphic>
          <a:graphicData uri="http://schemas.openxmlformats.org/drawingml/2006/table">
            <a:tbl>
              <a:tblPr firstRow="1" bandRow="1"/>
              <a:tblGrid>
                <a:gridCol w="726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1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892"/>
                <a:gridCol w="1655468"/>
                <a:gridCol w="1115615"/>
              </a:tblGrid>
              <a:tr h="79208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источники 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финансировани</a:t>
                      </a:r>
                      <a:endParaRPr lang="ru-RU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Внебюджетные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Руководство проектом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12 000 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 краткосрочных курсов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 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2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семинаров и мастер-классов для учителей и родителей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4000 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203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оборудования: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Металлический конструктор «Школьник»№9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700руб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*15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шт=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10 500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Лего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конструктор 9689 (Простые механизмы)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</a:t>
                      </a:r>
                      <a:r>
                        <a:rPr lang="en-US" sz="1600" dirty="0" smtClean="0"/>
                        <a:t>00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en-US" sz="1600" dirty="0" smtClean="0"/>
                        <a:t>*12</a:t>
                      </a:r>
                      <a:r>
                        <a:rPr lang="ru-RU" sz="1600" dirty="0" err="1" smtClean="0"/>
                        <a:t>шт</a:t>
                      </a:r>
                      <a:r>
                        <a:rPr lang="en-US" sz="1600" dirty="0" smtClean="0"/>
                        <a:t>=</a:t>
                      </a:r>
                      <a:r>
                        <a:rPr lang="ru-RU" sz="1600" dirty="0" smtClean="0"/>
                        <a:t>72</a:t>
                      </a:r>
                      <a:r>
                        <a:rPr lang="ru-RU" sz="1600" baseline="0" dirty="0" smtClean="0"/>
                        <a:t> 000 </a:t>
                      </a:r>
                      <a:r>
                        <a:rPr lang="ru-RU" sz="1600" baseline="0" dirty="0" err="1" smtClean="0"/>
                        <a:t>руб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Криволинейный конструктор (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Кри-ко-ко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500руб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*15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Лего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WeDo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9580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Перворобот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*13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=16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00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Электромеханический конструктор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Engino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inventor Motorized3031-30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3000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*15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45000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4203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330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3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3860409"/>
              </p:ext>
            </p:extLst>
          </p:nvPr>
        </p:nvGraphicFramePr>
        <p:xfrm>
          <a:off x="611560" y="2060848"/>
          <a:ext cx="7902057" cy="1554480"/>
        </p:xfrm>
        <a:graphic>
          <a:graphicData uri="http://schemas.openxmlformats.org/drawingml/2006/table">
            <a:tbl>
              <a:tblPr firstRow="1" bandRow="1"/>
              <a:tblGrid>
                <a:gridCol w="2165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6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821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 портфель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«Повышение привлекательности системы внеурочной (воспитательной) деятельности как условие личностного развития разных категорий детей»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662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4471591"/>
              </p:ext>
            </p:extLst>
          </p:nvPr>
        </p:nvGraphicFramePr>
        <p:xfrm>
          <a:off x="395536" y="1124744"/>
          <a:ext cx="8451090" cy="4571052"/>
        </p:xfrm>
        <a:graphic>
          <a:graphicData uri="http://schemas.openxmlformats.org/drawingml/2006/table">
            <a:tbl>
              <a:tblPr/>
              <a:tblGrid>
                <a:gridCol w="3474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6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241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Правительства Пермского края от 04.09.2015 N 600-п)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Программа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Пермского края "Развитие образования и науки".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29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программа РФ «Развитие образования»  от 26.12.2017г. № 1642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Приоритетный государственный проект «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высококвалифицированных специалистов и рабочих кадров с учетом современных стандартов и передовых технологий«» ("Рабочие кадры для передовых технологий")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 25 октября 2016 г. № 9</a:t>
                      </a:r>
                    </a:p>
                    <a:p>
                      <a:endParaRPr lang="ru-RU" sz="16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Приоритетноый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 "Создание современной образовательной среды для школьников"  от 25 октября 2016 г. № 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46395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8968194"/>
              </p:ext>
            </p:extLst>
          </p:nvPr>
        </p:nvGraphicFramePr>
        <p:xfrm>
          <a:off x="607955" y="188641"/>
          <a:ext cx="7880947" cy="3357080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:a16="http://schemas.microsoft.com/office/drawing/2014/main" xmlns="" val="1973703757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119063058"/>
                    </a:ext>
                  </a:extLst>
                </a:gridCol>
                <a:gridCol w="2404734">
                  <a:extLst>
                    <a:ext uri="{9D8B030D-6E8A-4147-A177-3AD203B41FA5}">
                      <a16:colId xmlns:a16="http://schemas.microsoft.com/office/drawing/2014/main" xmlns="" val="2923494648"/>
                    </a:ext>
                  </a:extLst>
                </a:gridCol>
              </a:tblGrid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сентябрь 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2019  – декабрь 2020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1725505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marR="0" indent="4445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8360854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Марчук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Татьяна Леонидовна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marR="0" indent="4445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заместитель директора МАОУ «</a:t>
                      </a:r>
                      <a:r>
                        <a:rPr lang="ru-RU" sz="160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  <a:endParaRPr lang="ru-RU" sz="16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3251668"/>
                  </a:ext>
                </a:extLst>
              </a:tr>
              <a:tr h="7009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Салахутдинова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Татьяна Анатольевна 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 «МАОУ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85173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756089"/>
              </p:ext>
            </p:extLst>
          </p:nvPr>
        </p:nvGraphicFramePr>
        <p:xfrm>
          <a:off x="611560" y="3717032"/>
          <a:ext cx="7848872" cy="2286000"/>
        </p:xfrm>
        <a:graphic>
          <a:graphicData uri="http://schemas.openxmlformats.org/drawingml/2006/table">
            <a:tbl>
              <a:tblPr firstRow="1" bandRow="1"/>
              <a:tblGrid>
                <a:gridCol w="20080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408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8194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Салахутдинова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Татьяна Анатольевна, учитель  начальных классов,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МАОУ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Марчук Татьяна Леонидовна, заместитель директора, МАОУ 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Брызгалова Ольга Михайловна, директор  МАОУ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568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788024" y="0"/>
            <a:ext cx="4603626" cy="107717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     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Предпосылки реализации проекта </a:t>
            </a:r>
            <a:r>
              <a:rPr lang="ru-RU" sz="31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(противоречия 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 проблемы)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8EE5AD83-6827-46B7-BFCD-15AADAE0211B}"/>
              </a:ext>
            </a:extLst>
          </p:cNvPr>
          <p:cNvGrpSpPr/>
          <p:nvPr/>
        </p:nvGrpSpPr>
        <p:grpSpPr>
          <a:xfrm>
            <a:off x="251520" y="260647"/>
            <a:ext cx="8892480" cy="6597353"/>
            <a:chOff x="1818252" y="2461521"/>
            <a:chExt cx="6570172" cy="3749604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27A3BB45-5483-4645-83F0-3018BCEE5238}"/>
                </a:ext>
              </a:extLst>
            </p:cNvPr>
            <p:cNvSpPr/>
            <p:nvPr/>
          </p:nvSpPr>
          <p:spPr>
            <a:xfrm>
              <a:off x="1818252" y="2461521"/>
              <a:ext cx="2766546" cy="1964435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Наличие у обучающихся начальной школы навыков конструкторской деятельности</a:t>
              </a:r>
            </a:p>
            <a:p>
              <a:pPr>
                <a:buFont typeface="+mj-lt"/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 начальной школе раз в четверть проводятся проектные задачи по конструированию.</a:t>
              </a:r>
            </a:p>
            <a:p>
              <a:pPr>
                <a:buFont typeface="+mj-lt"/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Работает  кружок «</a:t>
              </a:r>
              <a:r>
                <a:rPr lang="ru-RU" sz="16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Легоконструирование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» для учащихся 1 классов.</a:t>
              </a:r>
            </a:p>
            <a:p>
              <a:pPr>
                <a:buFont typeface="+mj-lt"/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Работает кружок «Робототехника» для учащихся  5 классов.</a:t>
              </a:r>
            </a:p>
            <a:p>
              <a:pPr marL="457200" indent="-457200">
                <a:buFont typeface="+mj-lt"/>
                <a:buAutoNum type="arabicPeriod"/>
              </a:pPr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D8ECA644-4DBA-4625-AFB4-A3B243873548}"/>
                </a:ext>
              </a:extLst>
            </p:cNvPr>
            <p:cNvSpPr/>
            <p:nvPr/>
          </p:nvSpPr>
          <p:spPr>
            <a:xfrm>
              <a:off x="4904015" y="2952630"/>
              <a:ext cx="3484409" cy="1473326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just">
                <a:buFont typeface="+mj-lt"/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 создана система формирования у обучающихся навыков конструкторской деятельности.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Методические условия  организации образовательной деятельности, направленной на формирование конструкторских навыков недостаточны. 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Недостаточная материальная база для  организации деятельности по техническому конструированию.</a:t>
              </a: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xmlns="" id="{B1207349-E3D7-4839-BAE8-149E42E9A432}"/>
                </a:ext>
              </a:extLst>
            </p:cNvPr>
            <p:cNvCxnSpPr/>
            <p:nvPr/>
          </p:nvCxnSpPr>
          <p:spPr>
            <a:xfrm flipV="1">
              <a:off x="4425190" y="3771145"/>
              <a:ext cx="651704" cy="11994"/>
            </a:xfrm>
            <a:prstGeom prst="straightConnector1">
              <a:avLst/>
            </a:prstGeom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:a16="http://schemas.microsoft.com/office/drawing/2014/main" xmlns="" id="{00E32809-4373-44B6-B4D1-F574CC20C476}"/>
                </a:ext>
              </a:extLst>
            </p:cNvPr>
            <p:cNvSpPr/>
            <p:nvPr/>
          </p:nvSpPr>
          <p:spPr>
            <a:xfrm>
              <a:off x="2137469" y="4846743"/>
              <a:ext cx="5904656" cy="136438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ПРОБЛЕМА</a:t>
              </a:r>
              <a:r>
                <a:rPr lang="ru-RU" sz="1600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Школа, работая как Школа инженерной культуры, не может в достаточной мере обеспечить формирование навыков технического конструирования.</a:t>
              </a:r>
              <a:endPara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ВЫВОД: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Назрела необходимость создания педагогических условий, которые обеспечат системное формирование у обучающихся навыков конструирования.</a:t>
              </a:r>
              <a:endParaRPr lang="ru-RU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 образования получит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осознанное профессиональное самоопределение выпускника в технической сфере, отвечающее  требованиям профессиональных ОО и федерального образовательного государственного стандарта </a:t>
              </a: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:a16="http://schemas.microsoft.com/office/drawing/2014/main" xmlns="" id="{91AAE1DD-6133-4345-9A8D-6C90FE04F79F}"/>
                </a:ext>
              </a:extLst>
            </p:cNvPr>
            <p:cNvSpPr/>
            <p:nvPr/>
          </p:nvSpPr>
          <p:spPr>
            <a:xfrm>
              <a:off x="3627148" y="4507808"/>
              <a:ext cx="2660664" cy="271463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80271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0419195"/>
              </p:ext>
            </p:extLst>
          </p:nvPr>
        </p:nvGraphicFramePr>
        <p:xfrm>
          <a:off x="0" y="980728"/>
          <a:ext cx="9143999" cy="5877272"/>
        </p:xfrm>
        <a:graphic>
          <a:graphicData uri="http://schemas.openxmlformats.org/drawingml/2006/table">
            <a:tbl>
              <a:tblPr firstRow="1" bandRow="1"/>
              <a:tblGrid>
                <a:gridCol w="1725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2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95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37426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преемственности между начальной и основной школой в плане развития интереса к технической деятельности через работу школьного ученического объединения «Академия юных конструкторов» с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 формирования осознанного выбора выпускниками начальной школы курсов технической направленности в основной школе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212">
                <a:tc row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marL="0" indent="84138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4572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Период, год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457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025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Охват учащихся  начальных классов конструкторской деятельностью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основной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чел.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60 чел.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 чел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 чел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2182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пятиклассников, охваченных внеурочной деятельностью на базе Инженерного центра и в Школе технического резерва 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аналитический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чел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чел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чел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чел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6025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навыков начального конструирования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косвенный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 учащихся 1-х классов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 учащихся 1-2 классов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 учащихся 1-3 классов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 учащихся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1-4 классов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881063" y="286430"/>
            <a:ext cx="6427241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</p:spTree>
    <p:extLst>
      <p:ext uri="{BB962C8B-B14F-4D97-AF65-F5344CB8AC3E}">
        <p14:creationId xmlns:p14="http://schemas.microsoft.com/office/powerpoint/2010/main" xmlns="" val="248735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971600" y="0"/>
            <a:ext cx="6427241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335259"/>
              </p:ext>
            </p:extLst>
          </p:nvPr>
        </p:nvGraphicFramePr>
        <p:xfrm>
          <a:off x="0" y="1052736"/>
          <a:ext cx="9143999" cy="5184576"/>
        </p:xfrm>
        <a:graphic>
          <a:graphicData uri="http://schemas.openxmlformats.org/drawingml/2006/table">
            <a:tbl>
              <a:tblPr firstRow="1" bandRow="1"/>
              <a:tblGrid>
                <a:gridCol w="16008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43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457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just"/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indent="-342900" algn="just">
                        <a:buFont typeface="Arial" pitchFamily="34" charset="0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ходе реализации проекта учащиеся начальной школы</a:t>
                      </a:r>
                    </a:p>
                    <a:p>
                      <a:pPr marL="0" indent="0" algn="just">
                        <a:buFont typeface="Arial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получат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первоначальные навыки технического конструирования и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моделирования;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приобретут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устойчивый интерес к техническому творчеству.</a:t>
                      </a:r>
                    </a:p>
                    <a:p>
                      <a:pPr marL="342900" indent="-342900" algn="just">
                        <a:buFont typeface="Arial" pitchFamily="34" charset="0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проекта позволит 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преемственность  между начальной и основной школой в плане развития интереса к конструкторской деятельности;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сформировать осознанный выбор выпускниками начальной школы курсов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технической направленности  в основной школе.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094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5724343"/>
              </p:ext>
            </p:extLst>
          </p:nvPr>
        </p:nvGraphicFramePr>
        <p:xfrm>
          <a:off x="1" y="1124744"/>
          <a:ext cx="9143999" cy="6094288"/>
        </p:xfrm>
        <a:graphic>
          <a:graphicData uri="http://schemas.openxmlformats.org/drawingml/2006/table">
            <a:tbl>
              <a:tblPr firstRow="1" bandRow="1"/>
              <a:tblGrid>
                <a:gridCol w="16008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43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428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Организовать работу школьного объединения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 Академия юных конструкторов»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Разработать инновационные программы краткосрочных курсов для 1-4-х классов («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конструирование», «Простые механизмы», «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Перворобот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«Юный конструктор», «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Кри-ко-ко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«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Engino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»)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 Разработать контрольно-измерительные и диагностические материалы для отслеживания развития конструкторских умений и навыков в рамках каждого курса.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Организовать и провести методические семинары для учителей начальной школы с целью ознакомления с основными идеями курсов по темам: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Лего-конструирование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начальной школе";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Академия юных конструкторов: идея и ее реализация"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Провести мастер-классы  для родителей: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"Роль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лего-конструирования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развитии ребенка";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"Как организовать досуг ребенка через техническое творчество".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Апробировать данные курсы  во внеурочной деятельности.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Разместить  материалы  в электронном банке методических разработок, транслировать опыт в средствах СМИ.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664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7031" y="404664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Модель функционирования результатов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948690"/>
            <a:ext cx="48965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объединение «Академия юных конструкторов» будет работать на базе кабинета робототехники школьного Инженерного центра  в рамках внеурочной деятельности начальной школы. </a:t>
            </a:r>
          </a:p>
          <a:p>
            <a:pPr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Курсы по выбору рассчитаны на разный уровень подготовки учащихся: на одарённых (способных) детей 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слабомотивированных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Они проводятся с целью формирования элементов технического мышления, графической грамотности и конструкторских умений, знакомства с разными видами конструкторов. </a:t>
            </a:r>
          </a:p>
          <a:p>
            <a:pPr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Краткосрочные курсы – 8-10 часов. Занятия состоят из теоретической и практической частей. Могут проводиться несколько раз в течение года со сменными группами учащихся (разновозрастными). В течение года ученик может выбрать до 3-х курсов по конструированию. </a:t>
            </a:r>
          </a:p>
          <a:p>
            <a:pPr lvl="0" algn="just" defTabSz="986912">
              <a:defRPr/>
            </a:pPr>
            <a:endParaRPr kumimoji="0" lang="ru-RU" i="1" u="none" strike="noStrike" kern="1200" cap="none" spc="0" normalizeH="0" baseline="0" noProof="0" dirty="0">
              <a:ln>
                <a:noFill/>
              </a:ln>
              <a:solidFill>
                <a:srgbClr val="10435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572000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64088" y="1628800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Охват конструкторской деятельностью учащихся начальной школы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8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</TotalTime>
  <Words>1287</Words>
  <Application>Microsoft Office PowerPoint</Application>
  <PresentationFormat>Экран (4:3)</PresentationFormat>
  <Paragraphs>215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HDOfficeLightV0</vt:lpstr>
      <vt:lpstr>Слайд 1</vt:lpstr>
      <vt:lpstr>Слайд 2</vt:lpstr>
      <vt:lpstr>Слайд 3</vt:lpstr>
      <vt:lpstr>Слайд 4</vt:lpstr>
      <vt:lpstr>      Предпосылки реализации проекта  (противоречия и проблемы)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user</cp:lastModifiedBy>
  <cp:revision>168</cp:revision>
  <dcterms:created xsi:type="dcterms:W3CDTF">2012-01-11T08:01:34Z</dcterms:created>
  <dcterms:modified xsi:type="dcterms:W3CDTF">2019-11-08T18:03:01Z</dcterms:modified>
</cp:coreProperties>
</file>