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5" r:id="rId3"/>
    <p:sldId id="289" r:id="rId4"/>
    <p:sldId id="259" r:id="rId5"/>
    <p:sldId id="264" r:id="rId6"/>
    <p:sldId id="283" r:id="rId7"/>
    <p:sldId id="286" r:id="rId8"/>
    <p:sldId id="272" r:id="rId9"/>
    <p:sldId id="281" r:id="rId10"/>
    <p:sldId id="268" r:id="rId11"/>
    <p:sldId id="270" r:id="rId12"/>
    <p:sldId id="271" r:id="rId13"/>
    <p:sldId id="284" r:id="rId14"/>
    <p:sldId id="275" r:id="rId15"/>
    <p:sldId id="276" r:id="rId16"/>
    <p:sldId id="278" r:id="rId17"/>
    <p:sldId id="277" r:id="rId18"/>
    <p:sldId id="288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1388484-08CF-4E46-819C-7E45B96B389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1747E6-EA0A-4A03-B920-6D570D61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i="1" dirty="0" smtClean="0"/>
          </a:p>
          <a:p>
            <a:pPr algn="r">
              <a:buNone/>
            </a:pPr>
            <a:r>
              <a:rPr lang="ru-RU" sz="2000" dirty="0" smtClean="0"/>
              <a:t>Муниципальное автономное</a:t>
            </a:r>
          </a:p>
          <a:p>
            <a:pPr algn="r">
              <a:buNone/>
            </a:pPr>
            <a:r>
              <a:rPr lang="ru-RU" sz="2000" dirty="0" smtClean="0"/>
              <a:t> общеобразовательное учреждение</a:t>
            </a:r>
          </a:p>
          <a:p>
            <a:pPr algn="r">
              <a:buNone/>
            </a:pPr>
            <a:r>
              <a:rPr lang="ru-RU" sz="2000" dirty="0" smtClean="0"/>
              <a:t> «</a:t>
            </a:r>
            <a:r>
              <a:rPr lang="ru-RU" sz="2000" dirty="0" err="1" smtClean="0"/>
              <a:t>Полазненская</a:t>
            </a:r>
            <a:r>
              <a:rPr lang="ru-RU" sz="2000" dirty="0" smtClean="0"/>
              <a:t> средняя</a:t>
            </a:r>
          </a:p>
          <a:p>
            <a:pPr algn="r">
              <a:buNone/>
            </a:pPr>
            <a:r>
              <a:rPr lang="ru-RU" sz="2000" dirty="0" smtClean="0"/>
              <a:t> общеобразовательная школа №1»</a:t>
            </a:r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/>
          </a:p>
          <a:p>
            <a:pPr algn="ctr">
              <a:buNone/>
            </a:pPr>
            <a:r>
              <a:rPr lang="ru-RU" sz="2000" i="1" dirty="0" smtClean="0"/>
              <a:t>Использование STEM-технологии в образовательном процессе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r>
              <a:rPr lang="ru-RU" sz="2000" dirty="0" err="1" smtClean="0"/>
              <a:t>Полазна</a:t>
            </a:r>
            <a:r>
              <a:rPr lang="ru-RU" sz="2000" dirty="0" smtClean="0"/>
              <a:t> 2021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57628"/>
            <a:ext cx="818388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младших школьников совместному решению проектных задач. 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985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ЗАДАЧА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–это </a:t>
            </a: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заданий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(действий),  направленных на поиск лучшего пути достижения </a:t>
            </a: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 виде </a:t>
            </a: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реального «продукта»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0"/>
            <a:ext cx="7467600" cy="1417638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Зимние узоры на окнах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Пасхальный сюрприз</a:t>
            </a: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121" y="1447800"/>
            <a:ext cx="2616434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9" descr="I:\ПРОЕКТНАЯ ЗАДАЧА 23.03.18\Пасхальный сюрприз Оборина А.Ю\pCF3xUUJIrQ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7723" y="1447800"/>
            <a:ext cx="1961130" cy="348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Пасхальная корзина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поисках чудо птицы</a:t>
            </a:r>
            <a:endParaRPr lang="ru-RU" dirty="0"/>
          </a:p>
        </p:txBody>
      </p:sp>
      <p:pic>
        <p:nvPicPr>
          <p:cNvPr id="7" name="Содержимое 6" descr="I:\ПРОЕКТНАЯ ЗАДАЧА 23.03.18\Пасхальная корзина Жилкина А.М\l2hhRwiR8o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281029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I:\ПРОЕКТНАЯ ЗАДАЧА 23.03.18\В поисках Чудо-птицы Тиховская А.В\Ux_hcOkT0Rk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1357298"/>
            <a:ext cx="3069033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2" name="Picture 16" descr="http://tandemnnov.ru/images/idea_mediu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70"/>
            <a:ext cx="1557309" cy="207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Система курсов по выбору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060848"/>
            <a:ext cx="1714512" cy="1653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Начальная школа</a:t>
            </a:r>
            <a:r>
              <a:rPr lang="ru-RU" sz="12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«Оригами» «</a:t>
            </a:r>
            <a:r>
              <a:rPr lang="ru-RU" sz="1000" dirty="0" err="1" smtClean="0">
                <a:solidFill>
                  <a:schemeClr val="tx1"/>
                </a:solidFill>
              </a:rPr>
              <a:t>Легоконструирование</a:t>
            </a:r>
            <a:r>
              <a:rPr lang="ru-RU" sz="1000" dirty="0" smtClean="0">
                <a:solidFill>
                  <a:schemeClr val="tx1"/>
                </a:solidFill>
              </a:rPr>
              <a:t>»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«В мире информации. Транспорт»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«Модульное оригами» «Мировые геометрические головоломки»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«Очумелые ручки»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071678"/>
            <a:ext cx="1643074" cy="164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5-6 классы: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«</a:t>
            </a:r>
            <a:r>
              <a:rPr lang="ru-RU" sz="1100" dirty="0" err="1" smtClean="0">
                <a:solidFill>
                  <a:schemeClr val="tx1"/>
                </a:solidFill>
              </a:rPr>
              <a:t>Пентамино</a:t>
            </a:r>
            <a:r>
              <a:rPr lang="ru-RU" sz="1100" dirty="0" smtClean="0">
                <a:solidFill>
                  <a:schemeClr val="tx1"/>
                </a:solidFill>
              </a:rPr>
              <a:t>»,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 «Решение </a:t>
            </a:r>
            <a:r>
              <a:rPr lang="ru-RU" sz="1100" dirty="0" err="1" smtClean="0">
                <a:solidFill>
                  <a:schemeClr val="tx1"/>
                </a:solidFill>
              </a:rPr>
              <a:t>тризовских</a:t>
            </a:r>
            <a:r>
              <a:rPr lang="ru-RU" sz="1100" dirty="0" smtClean="0">
                <a:solidFill>
                  <a:schemeClr val="tx1"/>
                </a:solidFill>
              </a:rPr>
              <a:t> задач» «</a:t>
            </a:r>
            <a:r>
              <a:rPr lang="ru-RU" sz="1100" dirty="0" err="1" smtClean="0">
                <a:solidFill>
                  <a:schemeClr val="tx1"/>
                </a:solidFill>
              </a:rPr>
              <a:t>Легоконструирование</a:t>
            </a:r>
            <a:r>
              <a:rPr lang="ru-RU" sz="1100" dirty="0" smtClean="0">
                <a:solidFill>
                  <a:schemeClr val="tx1"/>
                </a:solidFill>
              </a:rPr>
              <a:t>»,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«Моделирование статичных объектов»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071678"/>
            <a:ext cx="1928826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7-8 классы: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«Технический английский»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«Облачные сервисы» «Математическое моделирование»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«Основы программирования»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«Основы деловой коммуникации» 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«Моделирование движущихся объектов»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2071678"/>
            <a:ext cx="1785950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9 классы: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«Математическое моделирование» 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«Экология и производство» ,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«Основы деловой коммуникации»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«Экспериментальная физика»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929066"/>
            <a:ext cx="3643338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Кружок «</a:t>
            </a:r>
            <a:r>
              <a:rPr lang="ru-RU" dirty="0" err="1" smtClean="0">
                <a:solidFill>
                  <a:schemeClr val="tx1"/>
                </a:solidFill>
              </a:rPr>
              <a:t>ПервоРобот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4071942"/>
            <a:ext cx="3714776" cy="857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Инженерный</a:t>
            </a:r>
            <a:r>
              <a:rPr lang="ru-RU" sz="1400" b="1" dirty="0" smtClean="0">
                <a:solidFill>
                  <a:schemeClr val="tx1"/>
                </a:solidFill>
              </a:rPr>
              <a:t> центр «МПКД (моделирование, проектирование, конструирование, дизайн)»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://images.myshared.ru/4/216799/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357826"/>
            <a:ext cx="1524011" cy="1143008"/>
          </a:xfrm>
          <a:prstGeom prst="rect">
            <a:avLst/>
          </a:prstGeom>
          <a:noFill/>
        </p:spPr>
      </p:pic>
      <p:pic>
        <p:nvPicPr>
          <p:cNvPr id="24586" name="Picture 10" descr="http://severprominvest.ru/wp-content/uploads/2017/03/%D0%B4%D0%BB%D1%8F-%D0%BF%D1%80%D0%BE%D0%B5%D0%BA%D1%82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429264"/>
            <a:ext cx="1500806" cy="999348"/>
          </a:xfrm>
          <a:prstGeom prst="rect">
            <a:avLst/>
          </a:prstGeom>
          <a:noFill/>
        </p:spPr>
      </p:pic>
      <p:pic>
        <p:nvPicPr>
          <p:cNvPr id="24594" name="Picture 18" descr="http://raera.ru/wp-content/uploads/2017/06/90121-iskusstvennaya-mushka-dlya-lovli-okunya-zimoy-svoimi-ruk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9989" y="5429264"/>
            <a:ext cx="1524011" cy="1143008"/>
          </a:xfrm>
          <a:prstGeom prst="rect">
            <a:avLst/>
          </a:prstGeom>
          <a:noFill/>
        </p:spPr>
      </p:pic>
      <p:pic>
        <p:nvPicPr>
          <p:cNvPr id="24596" name="Picture 20" descr="http://businessesforsale.ru/fileupload/%EA%E0%F0%F2%E8%ED%EA%E0%20%ED%E0%20%EB%E8%F6%E5%E2%F3%FE%20%F1%F2%F0%E0%ED%E8%F6%F3by-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500702"/>
            <a:ext cx="1674328" cy="107157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85720" y="6550223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ИДЕЯ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57554" y="6550223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КОНСТРУИРОВАНИЕ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85918" y="6550223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МОДЕЛЬ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29322" y="6550223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СБОРКА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715272" y="6550223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ПРОДУКТ</a:t>
            </a:r>
            <a:endParaRPr lang="ru-RU" sz="1400" b="1" dirty="0"/>
          </a:p>
        </p:txBody>
      </p:sp>
      <p:sp>
        <p:nvSpPr>
          <p:cNvPr id="36" name="Стрелка вправо 35"/>
          <p:cNvSpPr/>
          <p:nvPr/>
        </p:nvSpPr>
        <p:spPr>
          <a:xfrm>
            <a:off x="3357554" y="5929330"/>
            <a:ext cx="357190" cy="14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500166" y="5929330"/>
            <a:ext cx="357190" cy="14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143504" y="5929330"/>
            <a:ext cx="357190" cy="14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286644" y="5929330"/>
            <a:ext cx="357190" cy="14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0297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Дополнительное образование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dirty="0" smtClean="0"/>
              <a:t>STEM – </a:t>
            </a:r>
            <a:r>
              <a:rPr lang="ru-RU" sz="1400" dirty="0" smtClean="0"/>
              <a:t>направление : конструирование, робототехника</a:t>
            </a:r>
          </a:p>
          <a:p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Начальная школа</a:t>
            </a:r>
          </a:p>
          <a:p>
            <a:pPr>
              <a:buNone/>
            </a:pPr>
            <a:r>
              <a:rPr lang="ru-RU" sz="1400" dirty="0" smtClean="0"/>
              <a:t> краткосрочные курсы для 1-4-классов </a:t>
            </a:r>
          </a:p>
          <a:p>
            <a:pPr lvl="0"/>
            <a:r>
              <a:rPr lang="ru-RU" sz="1400" dirty="0" smtClean="0"/>
              <a:t>«</a:t>
            </a:r>
            <a:r>
              <a:rPr lang="ru-RU" sz="1400" dirty="0" err="1" smtClean="0"/>
              <a:t>Лего</a:t>
            </a:r>
            <a:r>
              <a:rPr lang="ru-RU" sz="1400" dirty="0" smtClean="0"/>
              <a:t> – конструирование», </a:t>
            </a:r>
          </a:p>
          <a:p>
            <a:pPr lvl="0"/>
            <a:r>
              <a:rPr lang="ru-RU" sz="1400" dirty="0" smtClean="0"/>
              <a:t>«Простые механизмы»,</a:t>
            </a:r>
          </a:p>
          <a:p>
            <a:pPr lvl="0"/>
            <a:r>
              <a:rPr lang="ru-RU" sz="1400" dirty="0" smtClean="0"/>
              <a:t> «</a:t>
            </a:r>
            <a:r>
              <a:rPr lang="ru-RU" sz="1400" dirty="0" err="1" smtClean="0"/>
              <a:t>Перворобот</a:t>
            </a:r>
            <a:r>
              <a:rPr lang="ru-RU" sz="1400" dirty="0" smtClean="0"/>
              <a:t>», </a:t>
            </a:r>
          </a:p>
          <a:p>
            <a:pPr lvl="0"/>
            <a:r>
              <a:rPr lang="ru-RU" sz="1400" dirty="0" smtClean="0"/>
              <a:t>«Юный конструктор»,</a:t>
            </a:r>
          </a:p>
          <a:p>
            <a:pPr lvl="0"/>
            <a:r>
              <a:rPr lang="ru-RU" sz="1400" dirty="0" smtClean="0"/>
              <a:t> «</a:t>
            </a:r>
            <a:r>
              <a:rPr lang="ru-RU" sz="1400" dirty="0" err="1" smtClean="0"/>
              <a:t>Кри-ко-ко</a:t>
            </a:r>
            <a:r>
              <a:rPr lang="ru-RU" sz="1400" dirty="0" smtClean="0"/>
              <a:t>», </a:t>
            </a:r>
          </a:p>
          <a:p>
            <a:r>
              <a:rPr lang="ru-RU" sz="1400" dirty="0" smtClean="0"/>
              <a:t>«</a:t>
            </a:r>
            <a:r>
              <a:rPr lang="ru-RU" sz="1400" dirty="0" err="1" smtClean="0"/>
              <a:t>Кнекс</a:t>
            </a:r>
            <a:endParaRPr lang="ru-RU" sz="1400" dirty="0"/>
          </a:p>
        </p:txBody>
      </p:sp>
      <p:pic>
        <p:nvPicPr>
          <p:cNvPr id="9" name="Picture 2" descr="C:\Users\80CE~1\AppData\Local\Temp\Rar$DIa4940.22226\IMG_20210121_175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14356"/>
            <a:ext cx="2339561" cy="1756704"/>
          </a:xfrm>
          <a:prstGeom prst="rect">
            <a:avLst/>
          </a:prstGeom>
          <a:noFill/>
        </p:spPr>
      </p:pic>
      <p:pic>
        <p:nvPicPr>
          <p:cNvPr id="10" name="Picture 3" descr="C:\Users\80CE~1\AppData\Local\Temp\Rar$DIa4896.4125\kWWUH8fst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00306"/>
            <a:ext cx="2286016" cy="2286016"/>
          </a:xfrm>
          <a:prstGeom prst="rect">
            <a:avLst/>
          </a:prstGeom>
          <a:noFill/>
        </p:spPr>
      </p:pic>
      <p:pic>
        <p:nvPicPr>
          <p:cNvPr id="11" name="Рисунок 10" descr="C:\Users\80CE~1\AppData\Local\Temp\Rar$DIa5736.7776\KnhzheDk9p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80CE~1\AppData\Local\Temp\Rar$DIa3192.42230\IMG_20210122_104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214686"/>
            <a:ext cx="266701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dirty="0" smtClean="0"/>
              <a:t>STEM – </a:t>
            </a:r>
            <a:r>
              <a:rPr lang="ru-RU" sz="1400" dirty="0" smtClean="0"/>
              <a:t>направление : конструирование, робототехника</a:t>
            </a:r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Основная школа </a:t>
            </a:r>
          </a:p>
          <a:p>
            <a:pPr>
              <a:buNone/>
            </a:pPr>
            <a:r>
              <a:rPr lang="ru-RU" sz="1400" dirty="0" smtClean="0"/>
              <a:t>краткосрочные курсы для учащихся 5-7 классов</a:t>
            </a:r>
          </a:p>
          <a:p>
            <a:pPr>
              <a:buNone/>
            </a:pPr>
            <a:r>
              <a:rPr lang="ru-RU" sz="1400" dirty="0" smtClean="0"/>
              <a:t> - Робототехника</a:t>
            </a:r>
          </a:p>
          <a:p>
            <a:pPr>
              <a:buNone/>
            </a:pPr>
            <a:r>
              <a:rPr lang="ru-RU" sz="1400" dirty="0" smtClean="0"/>
              <a:t> - </a:t>
            </a:r>
            <a:r>
              <a:rPr lang="en-US" sz="1400" dirty="0" smtClean="0"/>
              <a:t>Lego</a:t>
            </a:r>
            <a:r>
              <a:rPr lang="ru-RU" sz="1400" dirty="0" smtClean="0"/>
              <a:t> конструирование и моделирование</a:t>
            </a:r>
          </a:p>
          <a:p>
            <a:pPr>
              <a:buNone/>
            </a:pPr>
            <a:r>
              <a:rPr lang="ru-RU" sz="1400" dirty="0" smtClean="0"/>
              <a:t> - Объемное рисование с помощью 3</a:t>
            </a:r>
            <a:r>
              <a:rPr lang="en-US" sz="1400" dirty="0" smtClean="0"/>
              <a:t>D </a:t>
            </a:r>
            <a:r>
              <a:rPr lang="ru-RU" sz="1400" dirty="0" smtClean="0"/>
              <a:t> ручки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7" name="Содержимое 6" descr="D:\МПКД\фото мпкд\IMG_20210204_093615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8604"/>
            <a:ext cx="2308906" cy="15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D:\МПКД\фото мпкд\IMG_20210204_09351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857364"/>
            <a:ext cx="21085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IMG_20210208_1128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143116"/>
            <a:ext cx="2286016" cy="168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ПКД\фото мпкд\20191029_1114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429000"/>
            <a:ext cx="30003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6" descr="D:\МПКД\фото мпкд\IMG_20210204_104806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714752"/>
            <a:ext cx="1643074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IMG_20210208_1129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929066"/>
            <a:ext cx="24615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esktop\IMG_20210208_1129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MG_20210208_112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4616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user\Desktop\IMG_20210208_112936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user\Desktop\IMG_20210208_112914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071942"/>
            <a:ext cx="8183880" cy="142876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Внедрение </a:t>
            </a:r>
            <a:r>
              <a:rPr lang="en-GB" sz="1600" dirty="0" smtClean="0"/>
              <a:t>Stem </a:t>
            </a:r>
            <a:r>
              <a:rPr lang="ru-RU" sz="1600" dirty="0" smtClean="0"/>
              <a:t>-образования</a:t>
            </a:r>
            <a:br>
              <a:rPr lang="ru-RU" sz="1600" dirty="0" smtClean="0"/>
            </a:br>
            <a:r>
              <a:rPr lang="ru-RU" sz="1600" dirty="0" smtClean="0"/>
              <a:t>предметная область-технология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r>
              <a:rPr lang="ru-RU" sz="1400" b="1" dirty="0" smtClean="0"/>
              <a:t>Обновление содержания предметной области «Технология» в 5-7 классах через образовательный модуль «Основы техники, механики, пневматики. Машины и  механизмы»</a:t>
            </a:r>
            <a:r>
              <a:rPr lang="ru-RU" sz="1400" dirty="0" smtClean="0"/>
              <a:t>. 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обучение учащихся основной школы с использованием базовых наборов конструкторов  </a:t>
            </a:r>
            <a:r>
              <a:rPr lang="en-US" sz="1400" dirty="0" smtClean="0"/>
              <a:t>Lego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92869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Внедрение </a:t>
            </a:r>
            <a:r>
              <a:rPr lang="en-GB" sz="1800" dirty="0" smtClean="0"/>
              <a:t>Stem </a:t>
            </a:r>
            <a:r>
              <a:rPr lang="ru-RU" sz="1800" dirty="0" smtClean="0"/>
              <a:t>–образования в</a:t>
            </a:r>
            <a:br>
              <a:rPr lang="ru-RU" sz="1800" dirty="0" smtClean="0"/>
            </a:br>
            <a:r>
              <a:rPr lang="ru-RU" sz="1800" dirty="0" smtClean="0"/>
              <a:t>предметы </a:t>
            </a:r>
            <a:r>
              <a:rPr lang="ru-RU" sz="1800" dirty="0" err="1" smtClean="0"/>
              <a:t>естественно-научного</a:t>
            </a:r>
            <a:r>
              <a:rPr lang="ru-RU" sz="1800" dirty="0" smtClean="0"/>
              <a:t> цикла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None/>
            </a:pPr>
            <a:r>
              <a:rPr lang="ru-RU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предметов математического и </a:t>
            </a:r>
            <a:r>
              <a:rPr lang="ru-RU" sz="1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цикла через образовательный модуль «Исследовательская деятельность»</a:t>
            </a:r>
          </a:p>
          <a:p>
            <a:pPr marL="342900" indent="-342900" algn="just">
              <a:buFont typeface="Arial" pitchFamily="34" charset="0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685800">
              <a:spcBef>
                <a:spcPts val="0"/>
              </a:spcBef>
              <a:buClrTx/>
              <a:buSz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обновление содержания предметов «Математика», «Физика», «Биология», «География», «Химия» путем введения в содержание этих предметов образовательного модуля «Исследовательская деятельность».</a:t>
            </a:r>
          </a:p>
          <a:p>
            <a:pPr marL="0" lvl="0" indent="0" algn="just" defTabSz="685800">
              <a:spcBef>
                <a:spcPts val="0"/>
              </a:spcBef>
              <a:buClrTx/>
              <a:buSz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Овладение навыками исследования у учащихся будет осуществляться чрез работу с  цифровыми лабораториями.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площадки </a:t>
            </a:r>
            <a:r>
              <a:rPr lang="en-GB" sz="1800" dirty="0" smtClean="0"/>
              <a:t>stem –</a:t>
            </a:r>
            <a:r>
              <a:rPr lang="ru-RU" sz="1800" dirty="0" smtClean="0"/>
              <a:t>образования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Школа Технического резерва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Центр дополнительного образования детей «Дом научной коллаборации имени А.А.Фридмана» при ФГБОУ ВО ПГГПУ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http://schtr.dobryanka-edu.ru/upload/pages/11104/image_15435696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chtr.dobryanka-edu.ru/upload/pages/11104/image_15263967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642918"/>
            <a:ext cx="2467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73153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                     Что такое </a:t>
            </a:r>
            <a:r>
              <a:rPr lang="en-US" sz="1800" b="1" dirty="0" smtClean="0"/>
              <a:t>STEM</a:t>
            </a:r>
            <a:r>
              <a:rPr lang="ru-RU" sz="1800" b="1" dirty="0" smtClean="0"/>
              <a:t> - </a:t>
            </a:r>
            <a:r>
              <a:rPr lang="en-US" sz="1800" b="1" dirty="0" smtClean="0"/>
              <a:t> </a:t>
            </a:r>
            <a:r>
              <a:rPr lang="ru-RU" sz="1800" b="1" dirty="0" smtClean="0"/>
              <a:t>образование?</a:t>
            </a:r>
            <a:endParaRPr lang="ru-RU" sz="1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STEM-образование – это обучение, которое включает в себя изучение естественных наук вместе с инженерией, технологией и математикой.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 smtClean="0"/>
              <a:t>STEM-образование позволяет использовать научные методы, технические приложения, математическое моделирование, инженерный дизайн. Что ведёт к формированию инновационного мышления обучающегося, умений, навыков 21 века.</a:t>
            </a:r>
          </a:p>
          <a:p>
            <a:pPr>
              <a:buNone/>
            </a:pP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6" name="Рисунок 5" descr="https://anrotech.ru/wp-content/uploads/2019/11/preview-blog-58-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5720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/>
              <a:t>Результаты: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/>
              <a:t>ежегодно увеличивается число школьников проходящих обучение по программам </a:t>
            </a:r>
            <a:r>
              <a:rPr lang="ru-RU" sz="1600" smtClean="0"/>
              <a:t>общего и  </a:t>
            </a:r>
            <a:r>
              <a:rPr lang="ru-RU" sz="1600" dirty="0" smtClean="0"/>
              <a:t>дополнительного образования</a:t>
            </a:r>
            <a:r>
              <a:rPr lang="en-GB" sz="1600" dirty="0" smtClean="0"/>
              <a:t> </a:t>
            </a:r>
            <a:r>
              <a:rPr lang="ru-RU" sz="1600" dirty="0" smtClean="0"/>
              <a:t> на основе </a:t>
            </a:r>
            <a:r>
              <a:rPr lang="en-GB" sz="1600" dirty="0" smtClean="0"/>
              <a:t>stem </a:t>
            </a:r>
            <a:r>
              <a:rPr lang="ru-RU" sz="1600" dirty="0" smtClean="0"/>
              <a:t>технологии. </a:t>
            </a:r>
          </a:p>
          <a:p>
            <a:pPr marL="342900" indent="-342900">
              <a:buNone/>
            </a:pPr>
            <a:r>
              <a:rPr lang="ru-RU" sz="1600" dirty="0" smtClean="0"/>
              <a:t>Как результат  этого обучения у школьников  развивается  пространственное мышление, ребята учатся работать с трехмерными формами, развиваются творческие способности , знакомятся с современными тенденциями в дизайне и архитектуре; улучшают навыки работы в специальных профессиональных программах; учатся организовывать свою деятельность, вести свою идею от задумки до реализации. Применяют полученные знания в реальной жизни.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/>
              <a:t>в период школьных каникул на базе ОУ работают профильные отряды технической направленности;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/>
              <a:t>увеличивается количество участников, призеров и победителей конкурсных мероприятий различного уровня технического профиля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/>
              <a:t>Увеличивается количество выпускников выбирающие профессию технической направленности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Концепция STEM соответствуют основным требованиям ФГОС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Проектная форма организации обучения и практическая направленность STEM создают более благоприятные по сравнению с классно-урочным обучением мотивационные и предметные предпосылки для реализации следующих требований ФГОС: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 Организация активной учебно-познавательной деятельности;</a:t>
            </a:r>
            <a:br>
              <a:rPr lang="ru-RU" sz="1600" dirty="0" smtClean="0"/>
            </a:br>
            <a:r>
              <a:rPr lang="ru-RU" sz="1600" dirty="0" smtClean="0"/>
              <a:t>— Участие в социально значимом труде и приобретение практического опыта;</a:t>
            </a:r>
            <a:br>
              <a:rPr lang="ru-RU" sz="1600" dirty="0" smtClean="0"/>
            </a:br>
            <a:r>
              <a:rPr lang="ru-RU" sz="1600" dirty="0" smtClean="0"/>
              <a:t>— Формирование способности применять полученные знания на практике, в том числе в социально-проектных ситуациях;</a:t>
            </a:r>
            <a:br>
              <a:rPr lang="ru-RU" sz="1600" dirty="0" smtClean="0"/>
            </a:br>
            <a:r>
              <a:rPr lang="ru-RU" sz="1600" dirty="0" smtClean="0"/>
              <a:t>— Формирование коммуникативной компетентности в общении и сотрудничестве со сверстниками;</a:t>
            </a:r>
            <a:br>
              <a:rPr lang="ru-RU" sz="1600" dirty="0" smtClean="0"/>
            </a:br>
            <a:r>
              <a:rPr lang="ru-RU" sz="1600" dirty="0" smtClean="0"/>
              <a:t>— Ориентировка в мире профессий и формирование устойчивых познавательных интересов как основы выбора будущей профессии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731536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Школьный Педагогический Центр инноваций «</a:t>
            </a:r>
            <a:r>
              <a:rPr lang="en-US" sz="1800" dirty="0"/>
              <a:t>SMART</a:t>
            </a:r>
            <a:r>
              <a:rPr lang="ru-RU" sz="1800" dirty="0"/>
              <a:t>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лаборатория «Урок по-новому". </a:t>
            </a:r>
            <a:r>
              <a:rPr lang="ru-RU" sz="1400" dirty="0"/>
              <a:t>Цель </a:t>
            </a:r>
            <a:r>
              <a:rPr lang="ru-RU" sz="1400" dirty="0" smtClean="0"/>
              <a:t>разработка и апробация уроков с использованием </a:t>
            </a:r>
            <a:r>
              <a:rPr lang="en-US" sz="1400" dirty="0" smtClean="0"/>
              <a:t>STEM</a:t>
            </a:r>
            <a:r>
              <a:rPr lang="ru-RU" sz="1400" dirty="0" smtClean="0"/>
              <a:t> технологии;</a:t>
            </a:r>
          </a:p>
          <a:p>
            <a:endParaRPr lang="ru-RU" sz="1400" dirty="0" smtClean="0"/>
          </a:p>
          <a:p>
            <a:r>
              <a:rPr lang="ru-RU" sz="1400" dirty="0"/>
              <a:t>лаборатория "Учимся, пробуем, осваиваем". Цель лаборатории – разработка и апробация программ образовательных </a:t>
            </a:r>
            <a:r>
              <a:rPr lang="ru-RU" sz="1400" dirty="0" smtClean="0"/>
              <a:t>практик с использованием </a:t>
            </a:r>
            <a:r>
              <a:rPr lang="en-US" sz="1400" dirty="0" smtClean="0"/>
              <a:t>STEM</a:t>
            </a:r>
            <a:r>
              <a:rPr lang="ru-RU" sz="1400" dirty="0" smtClean="0"/>
              <a:t> технологии;</a:t>
            </a:r>
          </a:p>
          <a:p>
            <a:endParaRPr lang="ru-RU" sz="1400" dirty="0" smtClean="0"/>
          </a:p>
          <a:p>
            <a:r>
              <a:rPr lang="ru-RU" sz="1400" dirty="0"/>
              <a:t>лаборатория "Научная среда Школы инженерной культуры". Цель лаборатории – </a:t>
            </a:r>
            <a:r>
              <a:rPr lang="ru-RU" sz="1400" dirty="0" smtClean="0"/>
              <a:t>разработка и апробация исследовательских практик, вовлечение учащихся в научно-исследовательскую и проектно-интеллектуальную деятельность.</a:t>
            </a:r>
          </a:p>
          <a:p>
            <a:pPr>
              <a:buNone/>
            </a:pPr>
            <a:endParaRPr lang="ru-RU" sz="1400" dirty="0"/>
          </a:p>
          <a:p>
            <a:r>
              <a:rPr lang="ru-RU" sz="1400" dirty="0"/>
              <a:t>лаборатория «Инженерный центр «МПКД»» Цель лаборатории – создание материально-технических, </a:t>
            </a:r>
            <a:r>
              <a:rPr lang="ru-RU" sz="1400" dirty="0" smtClean="0"/>
              <a:t>методических и  </a:t>
            </a:r>
            <a:r>
              <a:rPr lang="ru-RU" sz="1400" dirty="0"/>
              <a:t>педагогических </a:t>
            </a:r>
            <a:r>
              <a:rPr lang="ru-RU" sz="1400" dirty="0" smtClean="0"/>
              <a:t>условий;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57628"/>
            <a:ext cx="8183880" cy="135732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Апробация практик проходит в </a:t>
            </a:r>
            <a:r>
              <a:rPr lang="ru-RU" sz="1800" dirty="0" err="1" smtClean="0"/>
              <a:t>метапредметный</a:t>
            </a:r>
            <a:r>
              <a:rPr lang="ru-RU" sz="1800" dirty="0" smtClean="0"/>
              <a:t> день конструирования и моделирования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Педагогами школы разработаны новые методические продукты:</a:t>
            </a:r>
          </a:p>
          <a:p>
            <a:endParaRPr lang="ru-RU" sz="1400" dirty="0" smtClean="0"/>
          </a:p>
          <a:p>
            <a:r>
              <a:rPr lang="ru-RU" sz="1400" dirty="0" smtClean="0"/>
              <a:t>программы образовательных практик по конструированию с использованием </a:t>
            </a:r>
            <a:r>
              <a:rPr lang="en-US" sz="1400" dirty="0" smtClean="0"/>
              <a:t>STEM</a:t>
            </a:r>
            <a:r>
              <a:rPr lang="ru-RU" sz="1400" dirty="0" smtClean="0"/>
              <a:t>  технологии для учащихся 5-7 классов</a:t>
            </a:r>
          </a:p>
          <a:p>
            <a:endParaRPr lang="ru-RU" sz="1400" dirty="0" smtClean="0"/>
          </a:p>
          <a:p>
            <a:r>
              <a:rPr lang="ru-RU" sz="1400" dirty="0" smtClean="0"/>
              <a:t>программы исследовательских практик для учащихся 8 классов</a:t>
            </a:r>
          </a:p>
          <a:p>
            <a:endParaRPr lang="ru-RU" sz="1400" dirty="0" smtClean="0"/>
          </a:p>
          <a:p>
            <a:r>
              <a:rPr lang="ru-RU" sz="1400" dirty="0" smtClean="0"/>
              <a:t>Проектные задачи для учащихся 2-4 классов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Основные задачи образовательных практик: привлечение к исследовательской и </a:t>
            </a:r>
            <a:br>
              <a:rPr lang="ru-RU" sz="1400" dirty="0" smtClean="0"/>
            </a:br>
            <a:r>
              <a:rPr lang="ru-RU" sz="1400" dirty="0" smtClean="0"/>
              <a:t>изобретательской деятельности,  развитие  компетенций необходимых для проектной командной деятельности 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643446"/>
            <a:ext cx="8183880" cy="107157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Программы образовательных практик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400" b="1" dirty="0" smtClean="0"/>
              <a:t>5 класс:</a:t>
            </a:r>
          </a:p>
          <a:p>
            <a:pPr>
              <a:buNone/>
            </a:pPr>
            <a:r>
              <a:rPr lang="ru-RU" sz="1400" b="1" dirty="0" smtClean="0"/>
              <a:t>    </a:t>
            </a:r>
            <a:r>
              <a:rPr lang="ru-RU" sz="1400" dirty="0" smtClean="0"/>
              <a:t>«Преобразование текстовой информации на английском языке в объемную модель»</a:t>
            </a:r>
          </a:p>
          <a:p>
            <a:r>
              <a:rPr lang="ru-RU" sz="1400" dirty="0" smtClean="0"/>
              <a:t>«Конструирование чайного домика» </a:t>
            </a:r>
          </a:p>
          <a:p>
            <a:r>
              <a:rPr lang="ru-RU" sz="1400" dirty="0" smtClean="0"/>
              <a:t>«Удивительное </a:t>
            </a:r>
            <a:r>
              <a:rPr lang="ru-RU" sz="1400" dirty="0" err="1" smtClean="0"/>
              <a:t>пентамино</a:t>
            </a:r>
            <a:r>
              <a:rPr lang="ru-RU" sz="1400" dirty="0" smtClean="0"/>
              <a:t>»</a:t>
            </a:r>
          </a:p>
          <a:p>
            <a:pPr>
              <a:buNone/>
            </a:pPr>
            <a:r>
              <a:rPr lang="ru-RU" sz="1400" b="1" dirty="0" smtClean="0"/>
              <a:t>6 класс:</a:t>
            </a:r>
            <a:endParaRPr lang="ru-RU" sz="1400" dirty="0" smtClean="0"/>
          </a:p>
          <a:p>
            <a:r>
              <a:rPr lang="ru-RU" sz="1400" dirty="0" smtClean="0"/>
              <a:t>«Конструирование движущейся модели автомобиля», основанного на принципе реактивного движения»</a:t>
            </a:r>
          </a:p>
          <a:p>
            <a:r>
              <a:rPr lang="ru-RU" sz="1400" dirty="0" smtClean="0"/>
              <a:t>«Конструирование транспортного средства для грузоперевозок по воде»</a:t>
            </a:r>
          </a:p>
          <a:p>
            <a:r>
              <a:rPr lang="ru-RU" sz="1400" dirty="0" smtClean="0"/>
              <a:t>«Конструирование машины </a:t>
            </a:r>
            <a:r>
              <a:rPr lang="ru-RU" sz="1400" dirty="0" err="1" smtClean="0"/>
              <a:t>Голдберга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«Конструирование водоподъемного механизма»</a:t>
            </a:r>
          </a:p>
          <a:p>
            <a:r>
              <a:rPr lang="ru-RU" sz="1400" dirty="0" smtClean="0"/>
              <a:t>«Расследование Шерлок </a:t>
            </a:r>
            <a:r>
              <a:rPr lang="ru-RU" sz="1400" dirty="0" err="1" smtClean="0"/>
              <a:t>Хомса</a:t>
            </a:r>
            <a:r>
              <a:rPr lang="ru-RU" sz="1400" dirty="0" smtClean="0"/>
              <a:t>»</a:t>
            </a:r>
          </a:p>
          <a:p>
            <a:pPr>
              <a:buNone/>
            </a:pPr>
            <a:r>
              <a:rPr lang="ru-RU" sz="1400" b="1" dirty="0" smtClean="0"/>
              <a:t>7 класс:</a:t>
            </a:r>
          </a:p>
          <a:p>
            <a:pPr>
              <a:buNone/>
            </a:pPr>
            <a:r>
              <a:rPr lang="ru-RU" sz="1400" b="1" dirty="0" smtClean="0"/>
              <a:t> </a:t>
            </a:r>
            <a:r>
              <a:rPr lang="ru-RU" sz="1400" dirty="0" smtClean="0"/>
              <a:t>«Конструирование гидравлического манипулятора»</a:t>
            </a:r>
          </a:p>
          <a:p>
            <a:r>
              <a:rPr lang="ru-RU" sz="1400" dirty="0" smtClean="0"/>
              <a:t>«Конструирование моста»</a:t>
            </a:r>
          </a:p>
          <a:p>
            <a:r>
              <a:rPr lang="ru-RU" sz="1400" dirty="0" smtClean="0"/>
              <a:t>«Конструирование гидравлического подъемника»</a:t>
            </a:r>
          </a:p>
          <a:p>
            <a:r>
              <a:rPr lang="ru-RU" sz="1400" dirty="0" smtClean="0"/>
              <a:t>«Основы коммуникаций» </a:t>
            </a:r>
          </a:p>
          <a:p>
            <a:r>
              <a:rPr lang="ru-RU" sz="1400" dirty="0" smtClean="0"/>
              <a:t>«Графическая модель текстовой информации»</a:t>
            </a:r>
          </a:p>
          <a:p>
            <a:r>
              <a:rPr lang="ru-RU" sz="1400" dirty="0" smtClean="0"/>
              <a:t>«Интерактивная открытка»</a:t>
            </a:r>
          </a:p>
          <a:p>
            <a:pPr>
              <a:buNone/>
            </a:pPr>
            <a:r>
              <a:rPr lang="ru-RU" sz="1400" b="1" dirty="0" smtClean="0"/>
              <a:t>8класс</a:t>
            </a:r>
          </a:p>
          <a:p>
            <a:r>
              <a:rPr lang="ru-RU" sz="1400" dirty="0" smtClean="0"/>
              <a:t>«Всегда ли мед, мед»</a:t>
            </a:r>
          </a:p>
          <a:p>
            <a:r>
              <a:rPr lang="ru-RU" sz="1400" dirty="0" smtClean="0"/>
              <a:t>«Определение параметров, от которых зависит сила трения»</a:t>
            </a:r>
          </a:p>
          <a:p>
            <a:r>
              <a:rPr lang="ru-RU" sz="1400" dirty="0" smtClean="0"/>
              <a:t>«Физические свойства фруктов и овощей»</a:t>
            </a:r>
          </a:p>
          <a:p>
            <a:r>
              <a:rPr lang="ru-RU" sz="1400" dirty="0" smtClean="0"/>
              <a:t>Загадки камня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Образовательное событие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«день моделирования и конструирования»</a:t>
            </a: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Инновационный продукт МАОУ ПСОШ № 1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:\Users\user\Documents\Инженерная школа\День конструирования\ФОТО 25.10.2019\Образовательные практики\IMG_20191025_12243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cuments\Инженерная школа\День конструирования\ФОТО 25.10.2019\Образовательные практики\IMG_20191025_1202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14356"/>
            <a:ext cx="3429024" cy="226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ocuments\Инженерная школа\День конструирования\ФОТО 25.10.2019\Образовательные практики\IMG_20191025_115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ocuments\Инженерная школа\День конструирования\ФОТО 25.10.2019\Образовательные практики\IMG_20191025_1156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286124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ocuments\Инженерная школа\День конструирования\ФОТО ДК\фото_23.03\DSCN058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571900" cy="2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cuments\Инженерная школа\День конструирования\ФОТО ДК\фото_23.03\DSCN06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cuments\Инженерная школа\День конструирования\ФОТО ДК\фото_23.03\DSCN06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571744"/>
            <a:ext cx="3534662" cy="23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3" descr="C:\Users\user\Documents\Инженерная школа\День конструирования\ФОТО ДК\фото_23.03\DSCN054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8709"/>
            <a:ext cx="4057511" cy="2282125"/>
          </a:xfrm>
          <a:prstGeom prst="rect">
            <a:avLst/>
          </a:prstGeom>
          <a:noFill/>
        </p:spPr>
      </p:pic>
      <p:pic>
        <p:nvPicPr>
          <p:cNvPr id="6" name="Рисунок 5" descr="C:\Users\user\Documents\Инженерная школа\День конструирования\ФОТО ДК\фото_23.03\DSCN05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357694"/>
            <a:ext cx="4000496" cy="23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</TotalTime>
  <Words>813</Words>
  <Application>Microsoft Office PowerPoint</Application>
  <PresentationFormat>Экран (4:3)</PresentationFormat>
  <Paragraphs>166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</vt:lpstr>
      <vt:lpstr>                       Что такое STEM -  образование?</vt:lpstr>
      <vt:lpstr>Концепция STEM соответствуют основным требованиям ФГОС</vt:lpstr>
      <vt:lpstr>Школьный Педагогический Центр инноваций «SMART» </vt:lpstr>
      <vt:lpstr>Апробация практик проходит в метапредметный день конструирования и моделирования</vt:lpstr>
      <vt:lpstr>Программы образовательных практик</vt:lpstr>
      <vt:lpstr>Слайд 7</vt:lpstr>
      <vt:lpstr>Слайд 8</vt:lpstr>
      <vt:lpstr>Слайд 9</vt:lpstr>
      <vt:lpstr> Цель: Обучение младших школьников совместному решению проектных задач.  </vt:lpstr>
      <vt:lpstr>Слайд 11</vt:lpstr>
      <vt:lpstr>Слайд 12</vt:lpstr>
      <vt:lpstr> Система курсов по выбору </vt:lpstr>
      <vt:lpstr>Дополнительное образование</vt:lpstr>
      <vt:lpstr>Слайд 15</vt:lpstr>
      <vt:lpstr>Слайд 16</vt:lpstr>
      <vt:lpstr>Внедрение Stem -образования предметная область-технология </vt:lpstr>
      <vt:lpstr>Внедрение Stem –образования в предметы естественно-научного цикла</vt:lpstr>
      <vt:lpstr>площадки stem –образования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8</cp:revision>
  <dcterms:created xsi:type="dcterms:W3CDTF">2021-11-02T06:32:18Z</dcterms:created>
  <dcterms:modified xsi:type="dcterms:W3CDTF">2021-11-09T06:04:43Z</dcterms:modified>
</cp:coreProperties>
</file>