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85" r:id="rId4"/>
    <p:sldId id="282" r:id="rId5"/>
    <p:sldId id="259" r:id="rId6"/>
    <p:sldId id="260" r:id="rId7"/>
    <p:sldId id="261" r:id="rId8"/>
    <p:sldId id="270" r:id="rId9"/>
    <p:sldId id="276" r:id="rId10"/>
    <p:sldId id="271" r:id="rId11"/>
    <p:sldId id="280" r:id="rId12"/>
    <p:sldId id="272" r:id="rId13"/>
    <p:sldId id="293" r:id="rId14"/>
    <p:sldId id="273" r:id="rId15"/>
    <p:sldId id="279" r:id="rId16"/>
    <p:sldId id="275" r:id="rId17"/>
    <p:sldId id="278" r:id="rId18"/>
    <p:sldId id="274" r:id="rId19"/>
    <p:sldId id="277" r:id="rId20"/>
    <p:sldId id="292" r:id="rId21"/>
    <p:sldId id="284" r:id="rId22"/>
    <p:sldId id="295" r:id="rId23"/>
    <p:sldId id="28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3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000108"/>
            <a:ext cx="6172200" cy="2000264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Геометрические головоломки</a:t>
            </a:r>
            <a:r>
              <a:rPr lang="ru-RU" sz="5400" dirty="0" smtClean="0">
                <a:solidFill>
                  <a:srgbClr val="FF0000"/>
                </a:solidFill>
              </a:rPr>
              <a:t>.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4143380"/>
            <a:ext cx="6172200" cy="2143140"/>
          </a:xfrm>
        </p:spPr>
        <p:txBody>
          <a:bodyPr/>
          <a:lstStyle/>
          <a:p>
            <a:pPr algn="r"/>
            <a:r>
              <a:rPr lang="ru-RU" dirty="0" err="1" smtClean="0">
                <a:solidFill>
                  <a:schemeClr val="tx1"/>
                </a:solidFill>
              </a:rPr>
              <a:t>Пелявина</a:t>
            </a:r>
            <a:r>
              <a:rPr lang="ru-RU" dirty="0" smtClean="0">
                <a:solidFill>
                  <a:schemeClr val="tx1"/>
                </a:solidFill>
              </a:rPr>
              <a:t> Ирина Аркадьевна                                       учитель начальных классов</a:t>
            </a:r>
          </a:p>
          <a:p>
            <a:pPr algn="r"/>
            <a:endParaRPr lang="ru-RU" dirty="0" smtClean="0">
              <a:solidFill>
                <a:schemeClr val="tx1"/>
              </a:solidFill>
            </a:endParaRPr>
          </a:p>
          <a:p>
            <a:pPr algn="r"/>
            <a:endParaRPr lang="ru-RU" dirty="0" smtClean="0">
              <a:solidFill>
                <a:schemeClr val="tx1"/>
              </a:solidFill>
            </a:endParaRPr>
          </a:p>
          <a:p>
            <a:pPr algn="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Полазна</a:t>
            </a:r>
            <a:r>
              <a:rPr lang="ru-RU" dirty="0" smtClean="0">
                <a:solidFill>
                  <a:schemeClr val="tx1"/>
                </a:solidFill>
              </a:rPr>
              <a:t> 2018 г</a:t>
            </a:r>
          </a:p>
          <a:p>
            <a:pPr algn="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ds02.infourok.ru/uploads/ex/0862/00000861-bcdfe87d/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00042"/>
            <a:ext cx="7715304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img.labirint.ru/images/comments_pic/1435/8_1cbf964b99cac01a0e2509a43b6f4b24_14093289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7715304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900igr.net/up/datas/207425/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5" y="428604"/>
            <a:ext cx="7643867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osha\Desktop\13_e83b58120c100d83221c1b347e7e51ae_14006714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7715304" cy="59293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900igr.net/up/datas/207425/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3" y="500042"/>
            <a:ext cx="7572429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image.gra.ua/data/product/239321/igra-golovolomka-magicheskii-krug-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7786742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ds04.infourok.ru/uploads/ex/00a8/0003d137-e0872a69/1/img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00042"/>
            <a:ext cx="7715304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puzzles.com/puzzleplayground/TheEggOfColumbus/TheEggOfColumbusSo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7572428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myslide.ru/documents_3/d6021341b9b9de3357dd1043b29968b6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500042"/>
            <a:ext cx="7620000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cs1.livemaster.ru/storage/a5/e4/8ac35f8d6b26e77f4ab2ceed75bw--kukly-i-igrushki-pentamino.jpg"/>
          <p:cNvPicPr>
            <a:picLocks noChangeAspect="1" noChangeArrowheads="1"/>
          </p:cNvPicPr>
          <p:nvPr/>
        </p:nvPicPr>
        <p:blipFill>
          <a:blip r:embed="rId2" cstate="print"/>
          <a:srcRect r="2752"/>
          <a:stretch>
            <a:fillRect/>
          </a:stretch>
        </p:blipFill>
        <p:spPr bwMode="auto">
          <a:xfrm>
            <a:off x="285720" y="714356"/>
            <a:ext cx="7572428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1011222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Актуальность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500174"/>
            <a:ext cx="7467600" cy="497377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/>
              <a:t>Математические знания нужны сегодня всем – не только специалисту – математику, инженеру</a:t>
            </a:r>
            <a:r>
              <a:rPr lang="ru-RU" sz="3200" dirty="0" smtClean="0"/>
              <a:t>, учёному</a:t>
            </a:r>
            <a:r>
              <a:rPr lang="ru-RU" sz="3200" dirty="0" smtClean="0"/>
              <a:t>, но и людям других специальностей</a:t>
            </a:r>
            <a:r>
              <a:rPr lang="ru-RU" sz="3200" dirty="0" smtClean="0"/>
              <a:t>. Особую </a:t>
            </a:r>
            <a:r>
              <a:rPr lang="ru-RU" sz="3200" dirty="0" smtClean="0"/>
              <a:t>актуальность в этой связи приобретают геометрические головоломки.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tresvampar.com/media/catalog/product/cache/4/image/9df78eab33525d08d6e5fb8d27136e95/6/2/6263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2381250" cy="3457576"/>
          </a:xfrm>
          <a:prstGeom prst="rect">
            <a:avLst/>
          </a:prstGeom>
          <a:noFill/>
        </p:spPr>
      </p:pic>
      <p:pic>
        <p:nvPicPr>
          <p:cNvPr id="3" name="Picture 2" descr="https://im0-tub-ru.yandex.net/i?id=ebd8b65e0e4dcc1a45b20d014d36fca8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857231"/>
            <a:ext cx="5715040" cy="4214843"/>
          </a:xfrm>
          <a:prstGeom prst="rect">
            <a:avLst/>
          </a:prstGeom>
          <a:noFill/>
        </p:spPr>
      </p:pic>
      <p:pic>
        <p:nvPicPr>
          <p:cNvPr id="5" name="Picture 2" descr="http://razvivay-ka26.ru/upload/iblock/02f/%D0%B3%D0%B5%D0%BA%D1%81%D0%B0%D0%BC%D0%B8%D0%BD%D0%BE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714752"/>
            <a:ext cx="2428892" cy="28098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46760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Паспорт выпускника школы инженерной культуры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7858180" cy="528641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умеет читать и выполнять несложные чертежи,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эскизы,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аксонометрические проекции, технические рисунки деталей различного назначения, в том числе с помощью графических программ;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 владеет основами технологической грамотности, технологической культуры;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владеет основами  проектной деятельности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способен разработать и реализовать собственный проект;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владеет основными  способами конструирования на основе приобретенных конструкторских знаний;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умеет преобразовывать объект из чувственной формы в пространственно-графическую или знаково-символическую модель;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 владеет компетенциями в области использования информационно-коммуникационных технологий (далее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ИКТ – компетенции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умеет организовывать сотрудничество и совместную деятельность; формулировать, аргументировать и отстаивать свое мнение; осознанно использовать речевые средства в соответствии с задачей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коммуникации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8266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Вывод: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2800" dirty="0" smtClean="0"/>
          </a:p>
          <a:p>
            <a:pPr algn="ctr">
              <a:buNone/>
            </a:pPr>
            <a:r>
              <a:rPr lang="ru-RU" sz="2800" dirty="0" smtClean="0"/>
              <a:t>Головоломки интересны людям любого возраста, но в первую очередь они приносят огромную пользу детям, поскольку стимулируют мышление, развивают память</a:t>
            </a:r>
            <a:r>
              <a:rPr lang="ru-RU" sz="2800" smtClean="0"/>
              <a:t>, логику, </a:t>
            </a:r>
            <a:r>
              <a:rPr lang="ru-RU" sz="2800" dirty="0" smtClean="0"/>
              <a:t>воображение и </a:t>
            </a:r>
            <a:r>
              <a:rPr lang="ru-RU" sz="2800" smtClean="0"/>
              <a:t>конструкторские навыки.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7467600" cy="257176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Что же такое головоломка?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340043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r>
              <a:rPr lang="ru-RU" sz="3600" dirty="0" smtClean="0"/>
              <a:t>Головоломка - задача или загадка для решения которой требуется проявить сообразительность и знания в области, о которой идет речь в головоломке.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Новизна.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7615262" cy="45720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Педагогическая целесообразность данной образовательной программы внеурочной</a:t>
            </a:r>
          </a:p>
          <a:p>
            <a:pPr>
              <a:buNone/>
            </a:pPr>
            <a:r>
              <a:rPr lang="ru-RU" sz="2800" dirty="0" smtClean="0"/>
              <a:t>деятельности обусловлена важностью создания условий для формирования у младших школьников навыков пространственного мышления, которые необходимы для успешного</a:t>
            </a:r>
          </a:p>
          <a:p>
            <a:pPr>
              <a:buNone/>
            </a:pPr>
            <a:r>
              <a:rPr lang="ru-RU" sz="2800" dirty="0" smtClean="0"/>
              <a:t>интеллектуального развития ребенка.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Цели: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7467600" cy="533096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3600" dirty="0" smtClean="0"/>
              <a:t>Познакомиться с различными видами головоломок.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600" dirty="0" smtClean="0"/>
              <a:t>Пробудить интерес к геометрическим головоломкам и занимательной математике.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600" dirty="0" smtClean="0"/>
              <a:t>Создать комплект головоломок.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7467600" cy="85725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Задачи: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7467600" cy="511665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3200" dirty="0" smtClean="0"/>
              <a:t>Найти и изучить информацию по теме.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dirty="0" smtClean="0"/>
              <a:t>Изучить историю происхождения геометрических головоломок.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dirty="0" smtClean="0"/>
              <a:t>Предположить возможности применения в современном мире.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Учебный план(8 час).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7615262" cy="5330968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3000" dirty="0" smtClean="0"/>
              <a:t>Математика –это интересно.(Вводное занятие).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000" dirty="0" smtClean="0"/>
              <a:t>Танграм : древняя китайская головоломка.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000" dirty="0" smtClean="0"/>
              <a:t>Пифагор.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000" dirty="0" smtClean="0"/>
              <a:t>Монгольская игра.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000" dirty="0" err="1" smtClean="0"/>
              <a:t>Колумбово</a:t>
            </a:r>
            <a:r>
              <a:rPr lang="ru-RU" sz="3000" dirty="0" smtClean="0"/>
              <a:t> яйцо.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000" dirty="0" smtClean="0"/>
              <a:t>Вьетнамская игра.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000" dirty="0" err="1" smtClean="0"/>
              <a:t>Пентомино</a:t>
            </a:r>
            <a:r>
              <a:rPr lang="ru-RU" sz="30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000" dirty="0" smtClean="0"/>
              <a:t>Весёлая геометрия.(Игровое занятие).</a:t>
            </a:r>
          </a:p>
          <a:p>
            <a:pPr marL="457200" indent="-457200">
              <a:buFont typeface="+mj-lt"/>
              <a:buAutoNum type="arabicPeriod"/>
            </a:pPr>
            <a:endParaRPr lang="ru-RU" sz="3000" dirty="0" smtClean="0"/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5klass.net/datas/matematika/Svojstva-kvadrata/0015-015-Tangram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214290"/>
            <a:ext cx="7858180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itd1.mycdn.me/image?id=858676441165&amp;t=20&amp;plc=WEB&amp;tkn=*pOPmLKkHDKIrsV3yPlwPl9YOlN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19" y="357166"/>
            <a:ext cx="7643867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394</TotalTime>
  <Words>313</Words>
  <Application>Microsoft Office PowerPoint</Application>
  <PresentationFormat>Экран (4:3)</PresentationFormat>
  <Paragraphs>44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Эркер</vt:lpstr>
      <vt:lpstr>Геометрические головоломки.</vt:lpstr>
      <vt:lpstr>Актуальность</vt:lpstr>
      <vt:lpstr>Что же такое головоломка?</vt:lpstr>
      <vt:lpstr>Новизна.</vt:lpstr>
      <vt:lpstr>Цели:</vt:lpstr>
      <vt:lpstr>Задачи:</vt:lpstr>
      <vt:lpstr>Учебный план(8 час).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Паспорт выпускника школы инженерной культуры.</vt:lpstr>
      <vt:lpstr>Вывод: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111</dc:creator>
  <cp:lastModifiedBy>Татьяна Анатольевна</cp:lastModifiedBy>
  <cp:revision>79</cp:revision>
  <dcterms:created xsi:type="dcterms:W3CDTF">2018-02-04T09:46:24Z</dcterms:created>
  <dcterms:modified xsi:type="dcterms:W3CDTF">2018-02-08T20:36:20Z</dcterms:modified>
</cp:coreProperties>
</file>