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61" r:id="rId4"/>
    <p:sldId id="264" r:id="rId5"/>
    <p:sldId id="263" r:id="rId6"/>
    <p:sldId id="266" r:id="rId7"/>
    <p:sldId id="260" r:id="rId8"/>
    <p:sldId id="267" r:id="rId9"/>
    <p:sldId id="268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2C27"/>
    <a:srgbClr val="700F0E"/>
    <a:srgbClr val="FDF5C8"/>
    <a:srgbClr val="FEF4C6"/>
    <a:srgbClr val="000099"/>
    <a:srgbClr val="7B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65" d="100"/>
          <a:sy n="65" d="100"/>
        </p:scale>
        <p:origin x="1228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B87F4-C1B8-4531-993B-62F78D314082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F574A-ACC6-4D30-86EF-A34C8F933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21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F574A-ACC6-4D30-86EF-A34C8F933F1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656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F574A-ACC6-4D30-86EF-A34C8F933F1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434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07497" y="2314645"/>
            <a:ext cx="418833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F2C27"/>
                </a:solidFill>
              </a:rPr>
              <a:t>Трефилова </a:t>
            </a:r>
          </a:p>
          <a:p>
            <a:pPr algn="ctr"/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F2C27"/>
                </a:solidFill>
              </a:rPr>
              <a:t>Екатерина </a:t>
            </a: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F2C27"/>
                </a:solidFill>
              </a:rPr>
              <a:t>Николаевна</a:t>
            </a:r>
          </a:p>
          <a:p>
            <a:pPr algn="ctr"/>
            <a:endParaRPr lang="ru-RU" sz="4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CF2C27"/>
              </a:solidFill>
            </a:endParaRPr>
          </a:p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F2C27"/>
                </a:solidFill>
              </a:rPr>
              <a:t>1Б класс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F2C27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245" y="1222056"/>
            <a:ext cx="2938527" cy="4413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27196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F2C27"/>
                </a:solidFill>
                <a:latin typeface="Calibri" panose="020F0502020204030204"/>
              </a:rPr>
              <a:t>Спасибо за внимание!</a:t>
            </a:r>
            <a:endParaRPr lang="ru-RU" sz="6600" dirty="0">
              <a:solidFill>
                <a:srgbClr val="CF2C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01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ru-RU" sz="3200" i="1" dirty="0" smtClean="0">
                <a:solidFill>
                  <a:srgbClr val="000099"/>
                </a:solidFill>
              </a:rPr>
              <a:t>Высшее образование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ru-RU" sz="3200" i="1" dirty="0" smtClean="0">
                <a:solidFill>
                  <a:srgbClr val="000099"/>
                </a:solidFill>
              </a:rPr>
              <a:t>Стаж работы: 25 лет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ru-RU" sz="3200" i="1" dirty="0" smtClean="0">
                <a:solidFill>
                  <a:srgbClr val="000099"/>
                </a:solidFill>
              </a:rPr>
              <a:t>Высшая квалификационная категория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ru-RU" sz="3200" i="1" dirty="0">
              <a:solidFill>
                <a:srgbClr val="C00000"/>
              </a:solidFill>
            </a:endParaRPr>
          </a:p>
        </p:txBody>
      </p:sp>
      <p:sp>
        <p:nvSpPr>
          <p:cNvPr id="6" name="Объект 7"/>
          <p:cNvSpPr txBox="1">
            <a:spLocks/>
          </p:cNvSpPr>
          <p:nvPr/>
        </p:nvSpPr>
        <p:spPr>
          <a:xfrm>
            <a:off x="628650" y="790669"/>
            <a:ext cx="7886700" cy="928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sz="3600" i="1" dirty="0" smtClean="0">
                <a:solidFill>
                  <a:srgbClr val="000099"/>
                </a:solidFill>
              </a:rPr>
              <a:t>Немного о себе</a:t>
            </a:r>
          </a:p>
          <a:p>
            <a:pPr marL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ru-RU" sz="3600" i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ru-RU" i="1" u="sng" dirty="0">
                <a:solidFill>
                  <a:srgbClr val="000099"/>
                </a:solidFill>
              </a:rPr>
              <a:t>Реализация интегрированного подхода в обучении:</a:t>
            </a:r>
          </a:p>
          <a:p>
            <a:r>
              <a:rPr lang="ru-RU" sz="2600" i="1" dirty="0">
                <a:solidFill>
                  <a:srgbClr val="000099"/>
                </a:solidFill>
              </a:rPr>
              <a:t>« мягкая» адаптация детей - безболезненный переход от дошкольного детства к школьному этапу жизни;</a:t>
            </a:r>
          </a:p>
          <a:p>
            <a:r>
              <a:rPr lang="ru-RU" sz="2600" i="1" dirty="0">
                <a:solidFill>
                  <a:srgbClr val="000099"/>
                </a:solidFill>
              </a:rPr>
              <a:t>игровые методы обучения; </a:t>
            </a:r>
          </a:p>
          <a:p>
            <a:r>
              <a:rPr lang="ru-RU" sz="2600" i="1" dirty="0">
                <a:solidFill>
                  <a:srgbClr val="000099"/>
                </a:solidFill>
              </a:rPr>
              <a:t>возможность обучаться в индивидуальном темпе.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79527" y="639621"/>
            <a:ext cx="55810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000099"/>
                </a:solidFill>
              </a:rPr>
              <a:t>Особенности УМК </a:t>
            </a:r>
          </a:p>
          <a:p>
            <a:pPr algn="ctr"/>
            <a:r>
              <a:rPr lang="ru-RU" sz="3200" i="1" dirty="0" smtClean="0">
                <a:solidFill>
                  <a:srgbClr val="000099"/>
                </a:solidFill>
              </a:rPr>
              <a:t>«Начальная школа </a:t>
            </a:r>
            <a:r>
              <a:rPr lang="en-US" sz="3200" i="1" dirty="0" smtClean="0">
                <a:solidFill>
                  <a:srgbClr val="000099"/>
                </a:solidFill>
              </a:rPr>
              <a:t>XXI</a:t>
            </a:r>
            <a:r>
              <a:rPr lang="ru-RU" sz="3200" i="1" dirty="0" smtClean="0">
                <a:solidFill>
                  <a:srgbClr val="000099"/>
                </a:solidFill>
              </a:rPr>
              <a:t> </a:t>
            </a:r>
            <a:r>
              <a:rPr lang="ru-RU" sz="3200" i="1" dirty="0" err="1" smtClean="0">
                <a:solidFill>
                  <a:srgbClr val="000099"/>
                </a:solidFill>
              </a:rPr>
              <a:t>ввека</a:t>
            </a:r>
            <a:r>
              <a:rPr lang="ru-RU" sz="3200" i="1" dirty="0" smtClean="0">
                <a:solidFill>
                  <a:srgbClr val="000099"/>
                </a:solidFill>
              </a:rPr>
              <a:t>»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179647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000" i="1" u="sng" dirty="0">
                <a:solidFill>
                  <a:srgbClr val="000099"/>
                </a:solidFill>
              </a:rPr>
              <a:t>Решение учебных задач на каждом </a:t>
            </a:r>
            <a:r>
              <a:rPr lang="ru-RU" sz="3000" i="1" u="sng" dirty="0" smtClean="0">
                <a:solidFill>
                  <a:srgbClr val="000099"/>
                </a:solidFill>
              </a:rPr>
              <a:t>уроке</a:t>
            </a:r>
            <a:endParaRPr lang="ru-RU" sz="3000" i="1" u="sng" dirty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rgbClr val="000099"/>
                </a:solidFill>
              </a:rPr>
              <a:t>Учащиеся на каждом предмете развивают умения </a:t>
            </a:r>
            <a:r>
              <a:rPr lang="ru-RU" i="1" dirty="0">
                <a:solidFill>
                  <a:srgbClr val="000099"/>
                </a:solidFill>
              </a:rPr>
              <a:t>учебной деятельности: </a:t>
            </a:r>
            <a:endParaRPr lang="ru-RU" i="1" dirty="0" smtClean="0">
              <a:solidFill>
                <a:srgbClr val="000099"/>
              </a:solidFill>
            </a:endParaRPr>
          </a:p>
          <a:p>
            <a:r>
              <a:rPr lang="ru-RU" i="1" dirty="0" smtClean="0">
                <a:solidFill>
                  <a:srgbClr val="000099"/>
                </a:solidFill>
              </a:rPr>
              <a:t>понимать </a:t>
            </a:r>
            <a:r>
              <a:rPr lang="ru-RU" i="1" dirty="0">
                <a:solidFill>
                  <a:srgbClr val="000099"/>
                </a:solidFill>
              </a:rPr>
              <a:t>и решать учебную задачу; анализировать, сравнивать и классифицировать; </a:t>
            </a:r>
            <a:endParaRPr lang="ru-RU" i="1" dirty="0" smtClean="0">
              <a:solidFill>
                <a:srgbClr val="000099"/>
              </a:solidFill>
            </a:endParaRPr>
          </a:p>
          <a:p>
            <a:r>
              <a:rPr lang="ru-RU" i="1" dirty="0" smtClean="0">
                <a:solidFill>
                  <a:srgbClr val="000099"/>
                </a:solidFill>
              </a:rPr>
              <a:t>устанавливать </a:t>
            </a:r>
            <a:r>
              <a:rPr lang="ru-RU" i="1" dirty="0">
                <a:solidFill>
                  <a:srgbClr val="000099"/>
                </a:solidFill>
              </a:rPr>
              <a:t>причинно-следственные связи и зависимости; </a:t>
            </a:r>
            <a:endParaRPr lang="ru-RU" i="1" dirty="0" smtClean="0">
              <a:solidFill>
                <a:srgbClr val="000099"/>
              </a:solidFill>
            </a:endParaRPr>
          </a:p>
          <a:p>
            <a:r>
              <a:rPr lang="ru-RU" i="1" dirty="0" smtClean="0">
                <a:solidFill>
                  <a:srgbClr val="000099"/>
                </a:solidFill>
              </a:rPr>
              <a:t>работать </a:t>
            </a:r>
            <a:r>
              <a:rPr lang="ru-RU" i="1" dirty="0">
                <a:solidFill>
                  <a:srgbClr val="000099"/>
                </a:solidFill>
              </a:rPr>
              <a:t>с моделями; </a:t>
            </a:r>
            <a:endParaRPr lang="ru-RU" i="1" dirty="0" smtClean="0">
              <a:solidFill>
                <a:srgbClr val="000099"/>
              </a:solidFill>
            </a:endParaRPr>
          </a:p>
          <a:p>
            <a:r>
              <a:rPr lang="ru-RU" i="1" dirty="0" smtClean="0">
                <a:solidFill>
                  <a:srgbClr val="000099"/>
                </a:solidFill>
              </a:rPr>
              <a:t>осуществлять </a:t>
            </a:r>
            <a:r>
              <a:rPr lang="ru-RU" i="1" dirty="0">
                <a:solidFill>
                  <a:srgbClr val="000099"/>
                </a:solidFill>
              </a:rPr>
              <a:t>контроль и самоконтроль, оценку </a:t>
            </a:r>
            <a:endParaRPr lang="ru-RU" i="1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i="1" dirty="0">
                <a:solidFill>
                  <a:srgbClr val="000099"/>
                </a:solidFill>
              </a:rPr>
              <a:t> </a:t>
            </a:r>
            <a:r>
              <a:rPr lang="ru-RU" i="1" dirty="0" smtClean="0">
                <a:solidFill>
                  <a:srgbClr val="000099"/>
                </a:solidFill>
              </a:rPr>
              <a:t>  и </a:t>
            </a:r>
            <a:r>
              <a:rPr lang="ru-RU" i="1" dirty="0">
                <a:solidFill>
                  <a:srgbClr val="000099"/>
                </a:solidFill>
              </a:rPr>
              <a:t>самооценку.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665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u="sng" dirty="0">
                <a:solidFill>
                  <a:srgbClr val="000099"/>
                </a:solidFill>
              </a:rPr>
              <a:t>Дифференцированный подход в обучении</a:t>
            </a:r>
          </a:p>
          <a:p>
            <a:r>
              <a:rPr lang="ru-RU" sz="2600" i="1" dirty="0">
                <a:solidFill>
                  <a:srgbClr val="000099"/>
                </a:solidFill>
              </a:rPr>
              <a:t>Авторская позиция заключается в целенаправленной помощи и поддержке школьника в условиях  </a:t>
            </a:r>
            <a:r>
              <a:rPr lang="ru-RU" sz="2600" i="1" dirty="0" err="1">
                <a:solidFill>
                  <a:srgbClr val="000099"/>
                </a:solidFill>
              </a:rPr>
              <a:t>разноуровневого</a:t>
            </a:r>
            <a:r>
              <a:rPr lang="ru-RU" sz="2600" i="1" dirty="0">
                <a:solidFill>
                  <a:srgbClr val="000099"/>
                </a:solidFill>
              </a:rPr>
              <a:t> класса.</a:t>
            </a:r>
          </a:p>
          <a:p>
            <a:r>
              <a:rPr lang="ru-RU" sz="2600" i="1" dirty="0">
                <a:solidFill>
                  <a:srgbClr val="000099"/>
                </a:solidFill>
              </a:rPr>
              <a:t>Учебники и тетради содержат </a:t>
            </a:r>
            <a:r>
              <a:rPr lang="ru-RU" sz="2600" i="1" dirty="0" err="1">
                <a:solidFill>
                  <a:srgbClr val="000099"/>
                </a:solidFill>
              </a:rPr>
              <a:t>разноуровневые</a:t>
            </a:r>
            <a:r>
              <a:rPr lang="ru-RU" sz="2600" i="1" dirty="0">
                <a:solidFill>
                  <a:srgbClr val="000099"/>
                </a:solidFill>
              </a:rPr>
              <a:t> задания.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185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9841" y="39176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i="1" spc="200" dirty="0" smtClean="0">
                <a:solidFill>
                  <a:srgbClr val="000099"/>
                </a:solidFill>
                <a:latin typeface="Calibri" panose="020F0502020204030204"/>
              </a:rPr>
              <a:t>Учебно-методический комплект</a:t>
            </a:r>
            <a:endParaRPr lang="ru-RU" sz="3200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29841" y="1176363"/>
            <a:ext cx="3868340" cy="823912"/>
          </a:xfrm>
        </p:spPr>
        <p:txBody>
          <a:bodyPr>
            <a:normAutofit/>
          </a:bodyPr>
          <a:lstStyle/>
          <a:p>
            <a:pPr algn="ctr"/>
            <a:r>
              <a:rPr lang="ru-RU" sz="2800" b="0" i="1" dirty="0" smtClean="0">
                <a:solidFill>
                  <a:srgbClr val="000099"/>
                </a:solidFill>
              </a:rPr>
              <a:t>Обучение грамоте</a:t>
            </a:r>
            <a:endParaRPr lang="ru-RU" sz="2800" b="0" i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29841" y="2097882"/>
            <a:ext cx="3868340" cy="3684588"/>
          </a:xfrm>
        </p:spPr>
        <p:txBody>
          <a:bodyPr>
            <a:normAutofit/>
          </a:bodyPr>
          <a:lstStyle/>
          <a:p>
            <a:pPr lvl="1"/>
            <a:r>
              <a:rPr lang="ru-RU" sz="2200" i="1" dirty="0">
                <a:solidFill>
                  <a:srgbClr val="000099"/>
                </a:solidFill>
              </a:rPr>
              <a:t>Интегрированный курс, объединяющий </a:t>
            </a:r>
            <a:r>
              <a:rPr lang="ru-RU" sz="2200" i="1" dirty="0" smtClean="0">
                <a:solidFill>
                  <a:srgbClr val="000099"/>
                </a:solidFill>
              </a:rPr>
              <a:t>обучение чтению </a:t>
            </a:r>
            <a:r>
              <a:rPr lang="ru-RU" sz="2200" i="1" dirty="0">
                <a:solidFill>
                  <a:srgbClr val="000099"/>
                </a:solidFill>
              </a:rPr>
              <a:t>и </a:t>
            </a:r>
            <a:r>
              <a:rPr lang="ru-RU" sz="2200" i="1" dirty="0" smtClean="0">
                <a:solidFill>
                  <a:srgbClr val="000099"/>
                </a:solidFill>
              </a:rPr>
              <a:t>письму </a:t>
            </a:r>
            <a:r>
              <a:rPr lang="ru-RU" sz="2200" i="1" dirty="0">
                <a:solidFill>
                  <a:srgbClr val="000099"/>
                </a:solidFill>
              </a:rPr>
              <a:t>плюс литературное </a:t>
            </a:r>
            <a:r>
              <a:rPr lang="ru-RU" sz="2200" i="1" dirty="0" smtClean="0">
                <a:solidFill>
                  <a:srgbClr val="000099"/>
                </a:solidFill>
              </a:rPr>
              <a:t>слушание.</a:t>
            </a:r>
          </a:p>
          <a:p>
            <a:pPr marL="457200" lvl="1" indent="0">
              <a:buNone/>
            </a:pPr>
            <a:endParaRPr lang="ru-RU" dirty="0" smtClean="0">
              <a:solidFill>
                <a:srgbClr val="000099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573191" y="1685926"/>
            <a:ext cx="3887391" cy="823912"/>
          </a:xfrm>
        </p:spPr>
        <p:txBody>
          <a:bodyPr/>
          <a:lstStyle/>
          <a:p>
            <a:pPr algn="ctr"/>
            <a:r>
              <a:rPr lang="ru-RU" sz="2800" b="0" i="1" dirty="0" smtClean="0">
                <a:solidFill>
                  <a:srgbClr val="000099"/>
                </a:solidFill>
              </a:rPr>
              <a:t>Русский язык</a:t>
            </a:r>
            <a:endParaRPr lang="ru-RU" sz="2800" b="0" i="1" dirty="0"/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629150" y="2149109"/>
            <a:ext cx="3887391" cy="3684588"/>
          </a:xfrm>
        </p:spPr>
        <p:txBody>
          <a:bodyPr>
            <a:normAutofit fontScale="92500" lnSpcReduction="10000"/>
          </a:bodyPr>
          <a:lstStyle/>
          <a:p>
            <a:r>
              <a:rPr lang="ru-RU" sz="2400" i="1" dirty="0">
                <a:solidFill>
                  <a:srgbClr val="000099"/>
                </a:solidFill>
              </a:rPr>
              <a:t>Программа реализует задачи ознакомления учащихся с основными положениями науки о языке, формирование умений и навыков грамотного безошибочного письма, развитие устной и письменной речи школьника, </a:t>
            </a:r>
            <a:r>
              <a:rPr lang="ru-RU" sz="2400" i="1" dirty="0" smtClean="0">
                <a:solidFill>
                  <a:srgbClr val="000099"/>
                </a:solidFill>
              </a:rPr>
              <a:t>его               интереса </a:t>
            </a:r>
            <a:r>
              <a:rPr lang="ru-RU" sz="2400" i="1" dirty="0">
                <a:solidFill>
                  <a:srgbClr val="000099"/>
                </a:solidFill>
              </a:rPr>
              <a:t>к языку </a:t>
            </a:r>
            <a:r>
              <a:rPr lang="ru-RU" sz="2400" i="1" dirty="0" smtClean="0">
                <a:solidFill>
                  <a:srgbClr val="000099"/>
                </a:solidFill>
              </a:rPr>
              <a:t>                       и </a:t>
            </a:r>
            <a:r>
              <a:rPr lang="ru-RU" sz="2400" i="1" dirty="0">
                <a:solidFill>
                  <a:srgbClr val="000099"/>
                </a:solidFill>
              </a:rPr>
              <a:t>речевому </a:t>
            </a:r>
            <a:r>
              <a:rPr lang="ru-RU" sz="2400" i="1" dirty="0" smtClean="0">
                <a:solidFill>
                  <a:srgbClr val="000099"/>
                </a:solidFill>
              </a:rPr>
              <a:t>                      творчеству</a:t>
            </a:r>
            <a:r>
              <a:rPr lang="ru-RU" sz="2400" i="1" dirty="0">
                <a:solidFill>
                  <a:srgbClr val="000099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3376">
            <a:off x="2458493" y="3920986"/>
            <a:ext cx="1957728" cy="23567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160" y="4579169"/>
            <a:ext cx="1408298" cy="18777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9238" y="4485835"/>
            <a:ext cx="1579001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0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spc="200" dirty="0">
                <a:solidFill>
                  <a:srgbClr val="000099"/>
                </a:solidFill>
                <a:latin typeface="Calibri" panose="020F0502020204030204"/>
              </a:rPr>
              <a:t>Учебно-методический комплект</a:t>
            </a:r>
            <a:endParaRPr lang="ru-RU" sz="3200" i="1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628650" y="2055815"/>
            <a:ext cx="3886200" cy="4351338"/>
          </a:xfrm>
        </p:spPr>
        <p:txBody>
          <a:bodyPr>
            <a:normAutofit fontScale="77500" lnSpcReduction="20000"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600" i="1" dirty="0">
                <a:solidFill>
                  <a:srgbClr val="000099"/>
                </a:solidFill>
              </a:rPr>
              <a:t>В учебник вошли разнообразные по жанрам произведения народного творчества, писателей классиков и современных писателей о Родине, о детях и для детей, о животных и о родной природе.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600" i="1" dirty="0">
                <a:solidFill>
                  <a:srgbClr val="000099"/>
                </a:solidFill>
              </a:rPr>
              <a:t>Содержание учебника позволяет вести дифференцированное обучение первоклассников с учетом их готовности и индивидуальных возможностей.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4629150" y="2055815"/>
            <a:ext cx="3886200" cy="4351338"/>
          </a:xfrm>
        </p:spPr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ru-RU" sz="2000" i="1" dirty="0" smtClean="0">
                <a:solidFill>
                  <a:srgbClr val="000099"/>
                </a:solidFill>
              </a:rPr>
              <a:t>     В </a:t>
            </a:r>
            <a:r>
              <a:rPr lang="ru-RU" sz="2000" i="1" dirty="0">
                <a:solidFill>
                  <a:srgbClr val="000099"/>
                </a:solidFill>
              </a:rPr>
              <a:t>программе заложена основа для овладения школьниками определенным объемом знаний и умений: элементы арифметики; величины и их измерение; логико-математические понятия; элементы алгебры; элементы геометрии (число, отношение, величина, геометрическая фигура)</a:t>
            </a: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4294967295"/>
          </p:nvPr>
        </p:nvSpPr>
        <p:spPr>
          <a:xfrm>
            <a:off x="5256213" y="1413669"/>
            <a:ext cx="3887787" cy="823912"/>
          </a:xfrm>
        </p:spPr>
        <p:txBody>
          <a:bodyPr/>
          <a:lstStyle/>
          <a:p>
            <a:pPr marL="0" indent="0">
              <a:buNone/>
            </a:pPr>
            <a:r>
              <a:rPr lang="ru-RU" sz="2800" i="1" dirty="0" smtClean="0">
                <a:solidFill>
                  <a:srgbClr val="000099"/>
                </a:solidFill>
              </a:rPr>
              <a:t>Математика</a:t>
            </a:r>
            <a:endParaRPr lang="ru-RU" sz="2800" i="1" dirty="0"/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4294967295"/>
          </p:nvPr>
        </p:nvSpPr>
        <p:spPr>
          <a:xfrm>
            <a:off x="703262" y="1413669"/>
            <a:ext cx="3868738" cy="823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>
                <a:solidFill>
                  <a:srgbClr val="000099"/>
                </a:solidFill>
              </a:rPr>
              <a:t>Литературное чтение</a:t>
            </a:r>
            <a:endParaRPr lang="ru-RU" sz="2800" i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826" y="5359548"/>
            <a:ext cx="1022334" cy="134648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6397" y="5315130"/>
            <a:ext cx="1103853" cy="143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7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22" y="0"/>
            <a:ext cx="913993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28650" y="73709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i="1" spc="200" dirty="0">
                <a:solidFill>
                  <a:srgbClr val="000099"/>
                </a:solidFill>
                <a:latin typeface="Calibri" panose="020F0502020204030204"/>
              </a:rPr>
              <a:t>Учебно-методический </a:t>
            </a:r>
            <a:r>
              <a:rPr lang="ru-RU" sz="3200" i="1" spc="200" dirty="0" smtClean="0">
                <a:solidFill>
                  <a:srgbClr val="000099"/>
                </a:solidFill>
                <a:latin typeface="Calibri" panose="020F0502020204030204"/>
              </a:rPr>
              <a:t>комплект</a:t>
            </a:r>
            <a:br>
              <a:rPr lang="ru-RU" sz="3200" i="1" spc="200" dirty="0" smtClean="0">
                <a:solidFill>
                  <a:srgbClr val="000099"/>
                </a:solidFill>
                <a:latin typeface="Calibri" panose="020F0502020204030204"/>
              </a:rPr>
            </a:br>
            <a:endParaRPr lang="ru-RU" sz="3200" i="1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611744" y="2147389"/>
            <a:ext cx="3886200" cy="4351338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ru-RU" sz="2200" i="1" dirty="0">
                <a:solidFill>
                  <a:srgbClr val="000099"/>
                </a:solidFill>
              </a:rPr>
              <a:t>Содержание данного курса позволяет осуществить интеграцию двух уровней: взаимосвязь знаний о человеке, природе и обществе, а также перенос полученных знаний в разнообразную самостоятельную трудовую деятельность школьника.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4577574" y="2173026"/>
            <a:ext cx="3886200" cy="3762221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ru-RU" sz="2200" i="1" dirty="0">
                <a:solidFill>
                  <a:srgbClr val="000099"/>
                </a:solidFill>
              </a:rPr>
              <a:t>В процессе изучения у детей формируются умения и навыки хозяйственно-бытового труда, сельскохозяйственного труда, развивается культура познания природы, общения и взаимоотношений.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ru-RU" sz="20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4294967295"/>
          </p:nvPr>
        </p:nvSpPr>
        <p:spPr>
          <a:xfrm>
            <a:off x="703262" y="1551552"/>
            <a:ext cx="3868738" cy="823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 smtClean="0">
                <a:solidFill>
                  <a:srgbClr val="000099"/>
                </a:solidFill>
              </a:rPr>
              <a:t>Окружающий мир</a:t>
            </a:r>
            <a:endParaRPr lang="ru-RU" sz="28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087" y="4782898"/>
            <a:ext cx="1259560" cy="16534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778" y="4960748"/>
            <a:ext cx="1683845" cy="193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0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28650" y="1648204"/>
            <a:ext cx="7886700" cy="4351338"/>
          </a:xfrm>
        </p:spPr>
        <p:txBody>
          <a:bodyPr/>
          <a:lstStyle/>
          <a:p>
            <a:r>
              <a:rPr lang="ru-RU" i="1" dirty="0">
                <a:solidFill>
                  <a:srgbClr val="003399"/>
                </a:solidFill>
              </a:rPr>
              <a:t>Таким образом, УМК «Начальная школа </a:t>
            </a:r>
            <a:r>
              <a:rPr lang="en-US" i="1" dirty="0">
                <a:solidFill>
                  <a:srgbClr val="003399"/>
                </a:solidFill>
              </a:rPr>
              <a:t>XXI</a:t>
            </a:r>
            <a:r>
              <a:rPr lang="ru-RU" i="1" dirty="0">
                <a:solidFill>
                  <a:srgbClr val="003399"/>
                </a:solidFill>
              </a:rPr>
              <a:t> века» реализует в образовательном процессе право ребенка на свою индивидуальность</a:t>
            </a:r>
            <a:r>
              <a:rPr lang="ru-RU" i="1" dirty="0" smtClean="0">
                <a:solidFill>
                  <a:srgbClr val="003399"/>
                </a:solidFill>
              </a:rPr>
              <a:t>.</a:t>
            </a:r>
            <a:endParaRPr lang="ru-RU" i="1" dirty="0">
              <a:solidFill>
                <a:srgbClr val="003399"/>
              </a:solidFill>
            </a:endParaRPr>
          </a:p>
          <a:p>
            <a:r>
              <a:rPr lang="ru-RU" i="1" dirty="0">
                <a:solidFill>
                  <a:srgbClr val="003399"/>
                </a:solidFill>
              </a:rPr>
              <a:t>Все средства обучения содержат материал, который позволяет учителю учесть индивидуальный темп и успешность обучения каждого ребенка, а также уровень его общего развития.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77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588</TotalTime>
  <Words>383</Words>
  <Application>Microsoft Office PowerPoint</Application>
  <PresentationFormat>Экран (4:3)</PresentationFormat>
  <Paragraphs>44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Учебно-методический комплект</vt:lpstr>
      <vt:lpstr>Учебно-методический комплект</vt:lpstr>
      <vt:lpstr>Учебно-методический комплект 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User_1</cp:lastModifiedBy>
  <cp:revision>37</cp:revision>
  <dcterms:created xsi:type="dcterms:W3CDTF">2013-11-19T05:52:05Z</dcterms:created>
  <dcterms:modified xsi:type="dcterms:W3CDTF">2022-03-09T05:15:39Z</dcterms:modified>
</cp:coreProperties>
</file>