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4" r:id="rId3"/>
    <p:sldId id="285" r:id="rId4"/>
    <p:sldId id="260" r:id="rId5"/>
    <p:sldId id="274" r:id="rId6"/>
    <p:sldId id="275" r:id="rId7"/>
    <p:sldId id="276" r:id="rId8"/>
    <p:sldId id="277" r:id="rId9"/>
    <p:sldId id="278" r:id="rId10"/>
    <p:sldId id="261" r:id="rId11"/>
    <p:sldId id="279" r:id="rId12"/>
    <p:sldId id="263" r:id="rId13"/>
    <p:sldId id="264" r:id="rId14"/>
    <p:sldId id="265" r:id="rId15"/>
    <p:sldId id="266" r:id="rId16"/>
    <p:sldId id="280" r:id="rId17"/>
    <p:sldId id="267" r:id="rId18"/>
    <p:sldId id="270" r:id="rId19"/>
    <p:sldId id="288" r:id="rId20"/>
    <p:sldId id="291" r:id="rId21"/>
    <p:sldId id="287" r:id="rId22"/>
    <p:sldId id="281" r:id="rId23"/>
    <p:sldId id="289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9010" autoAdjust="0"/>
  </p:normalViewPr>
  <p:slideViewPr>
    <p:cSldViewPr>
      <p:cViewPr varScale="1">
        <p:scale>
          <a:sx n="70" d="100"/>
          <a:sy n="70" d="100"/>
        </p:scale>
        <p:origin x="1188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1FE52-3F85-43E2-85CA-FA6446A27543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18506-21C9-45C6-B381-C981184E12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14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18506-21C9-45C6-B381-C981184E12F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18506-21C9-45C6-B381-C981184E12F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0ECD3-B311-43DA-8BED-65FCFCD2B76E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6BBB-C3CB-48EA-ADC8-65EFD1B81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мадагаскар__ коп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14480" y="142852"/>
            <a:ext cx="55721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+mj-lt"/>
            </a:endParaRPr>
          </a:p>
          <a:p>
            <a:pPr algn="ctr"/>
            <a:endParaRPr lang="ru-RU" sz="2000" dirty="0" smtClean="0">
              <a:latin typeface="+mj-lt"/>
            </a:endParaRPr>
          </a:p>
          <a:p>
            <a:pPr algn="ctr"/>
            <a:r>
              <a:rPr lang="ru-RU" sz="2000" dirty="0" smtClean="0">
                <a:latin typeface="+mj-lt"/>
              </a:rPr>
              <a:t>МБОУ «ПСОШ №1»</a:t>
            </a:r>
            <a:r>
              <a:rPr lang="en-US" sz="2000" dirty="0" smtClean="0">
                <a:latin typeface="+mj-lt"/>
              </a:rPr>
              <a:t> </a:t>
            </a:r>
          </a:p>
          <a:p>
            <a:pPr algn="ctr"/>
            <a:endParaRPr lang="en-US" sz="2000" dirty="0" smtClean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  <a:p>
            <a:pPr algn="ctr"/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AMAZING CREATURES</a:t>
            </a:r>
            <a:endParaRPr lang="ru-RU" sz="2000" dirty="0" smtClean="0">
              <a:latin typeface="+mj-lt"/>
            </a:endParaRPr>
          </a:p>
          <a:p>
            <a:pPr algn="ctr"/>
            <a:endParaRPr lang="ru-RU" sz="2000" dirty="0">
              <a:latin typeface="+mj-lt"/>
            </a:endParaRP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ru-RU" sz="2000" dirty="0" smtClean="0">
                <a:latin typeface="+mj-lt"/>
              </a:rPr>
              <a:t>Учитель </a:t>
            </a:r>
            <a:r>
              <a:rPr lang="ru-RU" sz="2000" dirty="0" smtClean="0">
                <a:latin typeface="+mj-lt"/>
              </a:rPr>
              <a:t>английского языка: </a:t>
            </a:r>
            <a:endParaRPr lang="ru-RU" sz="2000" dirty="0" smtClean="0">
              <a:latin typeface="+mj-lt"/>
            </a:endParaRPr>
          </a:p>
          <a:p>
            <a:pPr algn="ctr"/>
            <a:r>
              <a:rPr lang="ru-RU" sz="2000" dirty="0" err="1" smtClean="0">
                <a:latin typeface="+mj-lt"/>
              </a:rPr>
              <a:t>Кетова</a:t>
            </a:r>
            <a:r>
              <a:rPr lang="ru-RU" sz="2000" dirty="0" smtClean="0">
                <a:latin typeface="+mj-lt"/>
              </a:rPr>
              <a:t> Ирина Александровна</a:t>
            </a:r>
            <a:endParaRPr lang="en-US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206" y="6143644"/>
            <a:ext cx="192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5" descr="krossword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1571612"/>
            <a:ext cx="5643602" cy="5062749"/>
          </a:xfrm>
        </p:spPr>
      </p:pic>
      <p:sp>
        <p:nvSpPr>
          <p:cNvPr id="7" name="Прямоугольник 6"/>
          <p:cNvSpPr/>
          <p:nvPr/>
        </p:nvSpPr>
        <p:spPr>
          <a:xfrm>
            <a:off x="2214546" y="642918"/>
            <a:ext cx="51435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Crossword puzzle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1115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Station 3</a:t>
            </a:r>
            <a:endParaRPr lang="ru-RU" sz="2000" dirty="0"/>
          </a:p>
        </p:txBody>
      </p:sp>
      <p:pic>
        <p:nvPicPr>
          <p:cNvPr id="11" name="Рисунок 10" descr="FDNJ,E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85728"/>
            <a:ext cx="1703485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Keys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86116" y="207167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1" name="Содержимое 10" descr="Рисунок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18620" y="1617681"/>
            <a:ext cx="5439462" cy="48831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н 2.jpg"/>
          <p:cNvPicPr>
            <a:picLocks noChangeAspect="1"/>
          </p:cNvPicPr>
          <p:nvPr/>
        </p:nvPicPr>
        <p:blipFill>
          <a:blip r:embed="rId2" cstate="print"/>
          <a:srcRect t="19568" r="8691" b="19568"/>
          <a:stretch>
            <a:fillRect/>
          </a:stretch>
        </p:blipFill>
        <p:spPr>
          <a:xfrm>
            <a:off x="-99075" y="16715"/>
            <a:ext cx="9243075" cy="6841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14314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Station 4</a:t>
            </a:r>
            <a:r>
              <a:rPr lang="ru-RU" sz="2000" b="1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3000372"/>
          <a:ext cx="8229600" cy="14630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0132">
                <a:tc>
                  <a:txBody>
                    <a:bodyPr/>
                    <a:lstStyle/>
                    <a:p>
                      <a:pPr algn="just"/>
                      <a:r>
                        <a:rPr lang="en-US" dirty="0" smtClean="0"/>
                        <a:t>lizard       fly                  paw</a:t>
                      </a:r>
                      <a:r>
                        <a:rPr lang="en-US" baseline="0" dirty="0" smtClean="0"/>
                        <a:t>         </a:t>
                      </a:r>
                      <a:r>
                        <a:rPr lang="en-US" dirty="0" smtClean="0"/>
                        <a:t>    tortoise     horse           budgie               hummingbird</a:t>
                      </a:r>
                    </a:p>
                    <a:p>
                      <a:pPr algn="just"/>
                      <a:r>
                        <a:rPr lang="en-US" dirty="0" smtClean="0"/>
                        <a:t>bat           penguin</a:t>
                      </a:r>
                      <a:r>
                        <a:rPr lang="en-US" baseline="0" dirty="0" smtClean="0"/>
                        <a:t>     </a:t>
                      </a:r>
                      <a:r>
                        <a:rPr lang="en-US" dirty="0" smtClean="0"/>
                        <a:t>   cheetah      cow            lion              butterfly            panda</a:t>
                      </a:r>
                    </a:p>
                    <a:p>
                      <a:pPr algn="just"/>
                      <a:r>
                        <a:rPr lang="en-US" dirty="0" smtClean="0"/>
                        <a:t>mane       monkey        goat            horn          beetle          beak                   trunk</a:t>
                      </a:r>
                    </a:p>
                    <a:p>
                      <a:pPr algn="just"/>
                      <a:r>
                        <a:rPr lang="en-US" dirty="0" smtClean="0"/>
                        <a:t>whale       ear                wasp          snake         rhino           cobra                  ladybird</a:t>
                      </a:r>
                    </a:p>
                    <a:p>
                      <a:pPr algn="just"/>
                      <a:r>
                        <a:rPr lang="en-US" dirty="0" smtClean="0"/>
                        <a:t>leopard    frog              cock            ant             wing            peacock              mosquito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42910" y="4857760"/>
          <a:ext cx="7858180" cy="1005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57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014">
                <a:tc>
                  <a:txBody>
                    <a:bodyPr/>
                    <a:lstStyle/>
                    <a:p>
                      <a:r>
                        <a:rPr lang="en-US" dirty="0" smtClean="0"/>
                        <a:t>Mammals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Birds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Reptiles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Insects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Parts of the body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 descr="FDNJ,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214290"/>
            <a:ext cx="2000264" cy="14260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1802" y="714356"/>
            <a:ext cx="30380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Animal species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928794" y="1928802"/>
            <a:ext cx="5000660" cy="928694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Divide these words into 5 groups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фон 2.jpg"/>
          <p:cNvPicPr>
            <a:picLocks noChangeAspect="1"/>
          </p:cNvPicPr>
          <p:nvPr/>
        </p:nvPicPr>
        <p:blipFill>
          <a:blip r:embed="rId2" cstate="print"/>
          <a:srcRect t="19568" r="8691" b="19568"/>
          <a:stretch>
            <a:fillRect/>
          </a:stretch>
        </p:blipFill>
        <p:spPr>
          <a:xfrm>
            <a:off x="-99075" y="16715"/>
            <a:ext cx="9243075" cy="68412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Check your answer</a:t>
            </a:r>
            <a:endParaRPr lang="ru-RU" sz="2000" b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14349" y="1643050"/>
          <a:ext cx="7739071" cy="40947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02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7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1445">
                <a:tc>
                  <a:txBody>
                    <a:bodyPr/>
                    <a:lstStyle/>
                    <a:p>
                      <a:r>
                        <a:rPr lang="en-US" dirty="0" smtClean="0"/>
                        <a:t>Mammals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Birds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Reptiles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Insects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Parts of the body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3353">
                <a:tc>
                  <a:txBody>
                    <a:bodyPr/>
                    <a:lstStyle/>
                    <a:p>
                      <a:r>
                        <a:rPr lang="en-US" dirty="0" smtClean="0"/>
                        <a:t>bat</a:t>
                      </a:r>
                    </a:p>
                    <a:p>
                      <a:r>
                        <a:rPr lang="en-US" dirty="0" smtClean="0"/>
                        <a:t>whale</a:t>
                      </a:r>
                    </a:p>
                    <a:p>
                      <a:r>
                        <a:rPr lang="en-US" dirty="0" smtClean="0"/>
                        <a:t>leopard</a:t>
                      </a:r>
                    </a:p>
                    <a:p>
                      <a:r>
                        <a:rPr lang="en-US" dirty="0" smtClean="0"/>
                        <a:t>monkey</a:t>
                      </a:r>
                    </a:p>
                    <a:p>
                      <a:r>
                        <a:rPr lang="en-US" dirty="0" smtClean="0"/>
                        <a:t>cheetah</a:t>
                      </a:r>
                    </a:p>
                    <a:p>
                      <a:r>
                        <a:rPr lang="en-US" dirty="0" smtClean="0"/>
                        <a:t>goat</a:t>
                      </a:r>
                    </a:p>
                    <a:p>
                      <a:r>
                        <a:rPr lang="en-US" dirty="0" smtClean="0"/>
                        <a:t>cow</a:t>
                      </a:r>
                    </a:p>
                    <a:p>
                      <a:r>
                        <a:rPr lang="en-US" dirty="0" smtClean="0"/>
                        <a:t>horse</a:t>
                      </a:r>
                    </a:p>
                    <a:p>
                      <a:r>
                        <a:rPr lang="en-US" dirty="0" smtClean="0"/>
                        <a:t>lion</a:t>
                      </a:r>
                    </a:p>
                    <a:p>
                      <a:r>
                        <a:rPr lang="en-US" dirty="0" smtClean="0"/>
                        <a:t>rhino</a:t>
                      </a:r>
                    </a:p>
                    <a:p>
                      <a:r>
                        <a:rPr lang="en-US" dirty="0" smtClean="0"/>
                        <a:t>panda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cock</a:t>
                      </a:r>
                    </a:p>
                    <a:p>
                      <a:r>
                        <a:rPr lang="en-US" dirty="0" smtClean="0"/>
                        <a:t>budgie</a:t>
                      </a:r>
                    </a:p>
                    <a:p>
                      <a:r>
                        <a:rPr lang="en-US" dirty="0" smtClean="0"/>
                        <a:t>peacock</a:t>
                      </a:r>
                    </a:p>
                    <a:p>
                      <a:r>
                        <a:rPr lang="en-US" dirty="0" smtClean="0"/>
                        <a:t>hummingbird</a:t>
                      </a:r>
                    </a:p>
                    <a:p>
                      <a:r>
                        <a:rPr lang="en-US" dirty="0" smtClean="0"/>
                        <a:t>penguin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lizard</a:t>
                      </a:r>
                    </a:p>
                    <a:p>
                      <a:r>
                        <a:rPr lang="en-US" dirty="0" smtClean="0"/>
                        <a:t>snake</a:t>
                      </a:r>
                    </a:p>
                    <a:p>
                      <a:r>
                        <a:rPr lang="en-US" dirty="0" smtClean="0"/>
                        <a:t>tortoise</a:t>
                      </a:r>
                    </a:p>
                    <a:p>
                      <a:r>
                        <a:rPr lang="en-US" dirty="0" smtClean="0"/>
                        <a:t>c</a:t>
                      </a:r>
                      <a:r>
                        <a:rPr lang="en-US" smtClean="0"/>
                        <a:t>obra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frog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fly</a:t>
                      </a:r>
                    </a:p>
                    <a:p>
                      <a:r>
                        <a:rPr lang="en-US" dirty="0" smtClean="0"/>
                        <a:t>wasp</a:t>
                      </a:r>
                    </a:p>
                    <a:p>
                      <a:r>
                        <a:rPr lang="en-US" dirty="0" smtClean="0"/>
                        <a:t>ant</a:t>
                      </a:r>
                    </a:p>
                    <a:p>
                      <a:r>
                        <a:rPr lang="en-US" dirty="0" smtClean="0"/>
                        <a:t>beetle</a:t>
                      </a:r>
                    </a:p>
                    <a:p>
                      <a:r>
                        <a:rPr lang="en-US" dirty="0" smtClean="0"/>
                        <a:t>butterfly</a:t>
                      </a:r>
                    </a:p>
                    <a:p>
                      <a:r>
                        <a:rPr lang="en-US" dirty="0" smtClean="0"/>
                        <a:t>ladybird</a:t>
                      </a:r>
                    </a:p>
                    <a:p>
                      <a:r>
                        <a:rPr lang="en-US" dirty="0" smtClean="0"/>
                        <a:t>mosquito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mane</a:t>
                      </a:r>
                    </a:p>
                    <a:p>
                      <a:r>
                        <a:rPr lang="en-US" dirty="0" smtClean="0"/>
                        <a:t>ear</a:t>
                      </a:r>
                    </a:p>
                    <a:p>
                      <a:r>
                        <a:rPr lang="en-US" dirty="0" smtClean="0"/>
                        <a:t>paw</a:t>
                      </a:r>
                    </a:p>
                    <a:p>
                      <a:r>
                        <a:rPr lang="en-US" dirty="0" smtClean="0"/>
                        <a:t>horn</a:t>
                      </a:r>
                    </a:p>
                    <a:p>
                      <a:r>
                        <a:rPr lang="en-US" dirty="0" smtClean="0"/>
                        <a:t>wing</a:t>
                      </a:r>
                    </a:p>
                    <a:p>
                      <a:r>
                        <a:rPr lang="en-US" dirty="0" smtClean="0"/>
                        <a:t>beak</a:t>
                      </a:r>
                    </a:p>
                    <a:p>
                      <a:r>
                        <a:rPr lang="en-US" dirty="0" smtClean="0"/>
                        <a:t>trunk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457200" y="6072206"/>
            <a:ext cx="328586" cy="5395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 descr="з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438"/>
            <a:ext cx="9144000" cy="6929438"/>
          </a:xfrm>
          <a:prstGeom prst="rect">
            <a:avLst/>
          </a:prstGeom>
        </p:spPr>
      </p:pic>
      <p:pic>
        <p:nvPicPr>
          <p:cNvPr id="56" name="Рисунок 55" descr="ЖИРАФ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643446"/>
            <a:ext cx="7500958" cy="2371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28794" y="285728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Station 5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2844" y="71438"/>
            <a:ext cx="2786082" cy="12144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am yellow and brown.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have 4 long legs and a very long neck.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like to eat green leaves.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am a … G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438" y="3571876"/>
            <a:ext cx="2143108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am small and shy.</a:t>
            </a:r>
            <a:endParaRPr lang="ru-RU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I have eight legs.</a:t>
            </a:r>
            <a:endParaRPr lang="ru-RU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I eat bugs.</a:t>
            </a:r>
            <a:endParaRPr lang="ru-RU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I catch them in my web.</a:t>
            </a:r>
            <a:endParaRPr lang="ru-RU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I am a… S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072198" y="4714884"/>
            <a:ext cx="3000396" cy="128588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 have a tail. </a:t>
            </a:r>
            <a:br>
              <a:rPr lang="en-US" sz="1600" dirty="0" smtClean="0"/>
            </a:br>
            <a:r>
              <a:rPr lang="en-US" sz="1600" dirty="0" smtClean="0"/>
              <a:t>I can fly. </a:t>
            </a:r>
            <a:br>
              <a:rPr lang="en-US" sz="1600" dirty="0" smtClean="0"/>
            </a:br>
            <a:r>
              <a:rPr lang="en-US" sz="1600" dirty="0" smtClean="0"/>
              <a:t>I'm covered in colorful feathers. </a:t>
            </a:r>
            <a:br>
              <a:rPr lang="en-US" sz="1600" dirty="0" smtClean="0"/>
            </a:br>
            <a:r>
              <a:rPr lang="en-US" sz="1600" dirty="0" smtClean="0"/>
              <a:t>I can whistle and I can talk. </a:t>
            </a:r>
            <a:br>
              <a:rPr lang="en-US" sz="1600" dirty="0" smtClean="0"/>
            </a:br>
            <a:r>
              <a:rPr lang="ru-RU" sz="1600" dirty="0" smtClean="0"/>
              <a:t>I </a:t>
            </a:r>
            <a:r>
              <a:rPr lang="ru-RU" sz="1600" dirty="0" err="1" smtClean="0"/>
              <a:t>am</a:t>
            </a:r>
            <a:r>
              <a:rPr lang="en-US" sz="1600" dirty="0" smtClean="0"/>
              <a:t> </a:t>
            </a:r>
            <a:r>
              <a:rPr lang="ru-RU" sz="1600" dirty="0" smtClean="0"/>
              <a:t> </a:t>
            </a:r>
            <a:r>
              <a:rPr lang="ru-RU" sz="1600" dirty="0" err="1" smtClean="0"/>
              <a:t>a</a:t>
            </a:r>
            <a:r>
              <a:rPr lang="ru-RU" sz="1600" dirty="0" smtClean="0"/>
              <a:t>... </a:t>
            </a:r>
            <a:r>
              <a:rPr lang="en-US" sz="1600" dirty="0" smtClean="0"/>
              <a:t>P</a:t>
            </a:r>
            <a:endParaRPr lang="ru-RU" sz="16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0034" y="1500174"/>
            <a:ext cx="2643206" cy="17145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live in the woods.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I’m very big and furry.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have a big nose, a little tail and four legs.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like to eat fish and berries</a:t>
            </a:r>
            <a:r>
              <a:rPr lang="ru-RU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(ягоды)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am a…B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3500430" y="1928802"/>
            <a:ext cx="2500330" cy="173664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/>
              <a:t>I live in lakes and rivers.</a:t>
            </a:r>
            <a:br>
              <a:rPr lang="en-US" sz="1600" dirty="0" smtClean="0"/>
            </a:br>
            <a:r>
              <a:rPr lang="en-US" sz="1600" dirty="0" smtClean="0"/>
              <a:t>I eat fish and birds. </a:t>
            </a:r>
            <a:br>
              <a:rPr lang="en-US" sz="1600" dirty="0" smtClean="0"/>
            </a:br>
            <a:r>
              <a:rPr lang="en-US" sz="1600" dirty="0" smtClean="0"/>
              <a:t>I have four legs and a long tail. </a:t>
            </a:r>
            <a:br>
              <a:rPr lang="en-US" sz="1600" dirty="0" smtClean="0"/>
            </a:br>
            <a:r>
              <a:rPr lang="en-US" sz="1600" dirty="0" smtClean="0"/>
              <a:t>I have lots of pretty teeth.</a:t>
            </a:r>
            <a:br>
              <a:rPr lang="en-US" sz="1600" dirty="0" smtClean="0"/>
            </a:br>
            <a:r>
              <a:rPr lang="en-US" sz="1600" dirty="0" smtClean="0"/>
              <a:t>I am a... C</a:t>
            </a:r>
            <a:endParaRPr lang="ru-RU" sz="1600" dirty="0"/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7143768" y="142852"/>
            <a:ext cx="1857356" cy="1991499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red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fire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With a fuzzy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(пушистый)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tail.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It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likes long walks.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It is 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…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F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072066" y="3214686"/>
            <a:ext cx="1785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4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Рисунок 59" descr="DDDDDDDDDDD коп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09372">
            <a:off x="5664484" y="381341"/>
            <a:ext cx="1205496" cy="735768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6357950" y="2285992"/>
            <a:ext cx="2643206" cy="221457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err="1" smtClean="0"/>
              <a:t>I’m</a:t>
            </a:r>
            <a:r>
              <a:rPr lang="en-US" sz="1600" dirty="0" smtClean="0"/>
              <a:t> </a:t>
            </a:r>
            <a:r>
              <a:rPr lang="ru-RU" sz="1600" dirty="0" smtClean="0"/>
              <a:t> </a:t>
            </a:r>
            <a:r>
              <a:rPr lang="ru-RU" sz="1600" dirty="0" err="1" smtClean="0"/>
              <a:t>very</a:t>
            </a:r>
            <a:r>
              <a:rPr lang="ru-RU" sz="1600" dirty="0" smtClean="0"/>
              <a:t>, </a:t>
            </a:r>
            <a:r>
              <a:rPr lang="ru-RU" sz="1600" dirty="0" err="1" smtClean="0"/>
              <a:t>very</a:t>
            </a:r>
            <a:r>
              <a:rPr lang="ru-RU" sz="1600" dirty="0" smtClean="0"/>
              <a:t> </a:t>
            </a:r>
            <a:r>
              <a:rPr lang="ru-RU" sz="1600" dirty="0" err="1" smtClean="0"/>
              <a:t>big</a:t>
            </a:r>
            <a:r>
              <a:rPr lang="ru-RU" sz="1600" dirty="0" smtClean="0"/>
              <a:t>.</a:t>
            </a:r>
          </a:p>
          <a:p>
            <a:r>
              <a:rPr lang="en-US" sz="1600" dirty="0" smtClean="0"/>
              <a:t>I like to eat peanuts (</a:t>
            </a:r>
            <a:r>
              <a:rPr lang="ru-RU" sz="1600" dirty="0" smtClean="0"/>
              <a:t>арахис)</a:t>
            </a:r>
            <a:r>
              <a:rPr lang="en-US" sz="1600" dirty="0" smtClean="0"/>
              <a:t> and hay </a:t>
            </a:r>
            <a:r>
              <a:rPr lang="ru-RU" sz="1600" dirty="0" smtClean="0"/>
              <a:t>(сено)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r>
              <a:rPr lang="en-US" sz="1600" dirty="0" smtClean="0"/>
              <a:t>I have four legs and two big ears.</a:t>
            </a:r>
            <a:endParaRPr lang="ru-RU" sz="1600" dirty="0" smtClean="0"/>
          </a:p>
          <a:p>
            <a:r>
              <a:rPr lang="en-US" sz="1600" dirty="0" smtClean="0"/>
              <a:t>My long nose is called a trunk.</a:t>
            </a:r>
            <a:endParaRPr lang="ru-RU" sz="1600" dirty="0" smtClean="0"/>
          </a:p>
          <a:p>
            <a:r>
              <a:rPr lang="en-US" sz="1600" dirty="0" smtClean="0"/>
              <a:t>I am an… E</a:t>
            </a:r>
            <a:endParaRPr lang="ru-RU" sz="16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2714612" y="3929066"/>
            <a:ext cx="3143272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 have four legs and a tail.</a:t>
            </a:r>
            <a:endParaRPr lang="ru-RU" sz="1600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have no teeth.</a:t>
            </a:r>
            <a:endParaRPr lang="ru-RU" sz="1600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can swim and dive underwater.</a:t>
            </a:r>
            <a:endParaRPr lang="ru-RU" sz="1600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carry my house around with me.</a:t>
            </a:r>
            <a:endParaRPr lang="ru-RU" sz="1600" dirty="0" smtClean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am a… T</a:t>
            </a:r>
            <a:endParaRPr lang="en-US" sz="1600" dirty="0" smtClean="0"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86182" y="642918"/>
            <a:ext cx="15856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Riddles</a:t>
            </a:r>
            <a:endParaRPr lang="ru-RU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428860" y="857232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5286380" y="5000636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1571604" y="4643446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8429652" y="1643050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5357818" y="3286124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2643174" y="2714620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8358214" y="4000504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6357950" y="4929198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7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 descr="з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438"/>
            <a:ext cx="9144000" cy="6929438"/>
          </a:xfrm>
          <a:prstGeom prst="rect">
            <a:avLst/>
          </a:prstGeom>
        </p:spPr>
      </p:pic>
      <p:pic>
        <p:nvPicPr>
          <p:cNvPr id="40" name="Рисунок 39" descr="kot-maine-coon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8660" y="4214818"/>
            <a:ext cx="9820997" cy="2643182"/>
          </a:xfrm>
          <a:prstGeom prst="rect">
            <a:avLst/>
          </a:prstGeom>
        </p:spPr>
      </p:pic>
      <p:sp>
        <p:nvSpPr>
          <p:cNvPr id="18" name="Блок-схема: альтернативный процесс 17"/>
          <p:cNvSpPr/>
          <p:nvPr/>
        </p:nvSpPr>
        <p:spPr>
          <a:xfrm>
            <a:off x="357158" y="285728"/>
            <a:ext cx="2928958" cy="2281476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I am a big</a:t>
            </a:r>
            <a:b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</a:b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farm animal.</a:t>
            </a:r>
            <a:endParaRPr lang="ru-RU" sz="1600" dirty="0" smtClean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I can be black, white</a:t>
            </a:r>
            <a:b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</a:b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or brown.</a:t>
            </a:r>
            <a:endParaRPr lang="ru-RU" sz="1600" dirty="0" smtClean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I like to eat green grass.</a:t>
            </a:r>
            <a:endParaRPr lang="ru-RU" sz="1600" dirty="0" smtClean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I give milk.</a:t>
            </a:r>
            <a:endParaRPr lang="ru-RU" sz="1600" dirty="0" smtClean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I can say “Moo, moo”.</a:t>
            </a:r>
            <a:endParaRPr lang="ru-RU" sz="1600" dirty="0" smtClean="0">
              <a:solidFill>
                <a:prstClr val="black"/>
              </a:solidFill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I </a:t>
            </a:r>
            <a:r>
              <a:rPr lang="ru-RU" sz="1600" dirty="0" err="1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am</a:t>
            </a:r>
            <a:r>
              <a:rPr lang="ru-RU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 a</a:t>
            </a:r>
            <a:r>
              <a:rPr lang="ru-RU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….</a:t>
            </a:r>
            <a:r>
              <a:rPr lang="en-US" sz="1600" dirty="0" smtClean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C</a:t>
            </a:r>
            <a:endParaRPr lang="ru-RU" sz="16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142844" y="2857496"/>
            <a:ext cx="2643206" cy="200906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am a pet.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am soft and furry.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like to sleep and drink milk.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don’t like mice and dogs.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say “Meow, meow”.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am a ….C</a:t>
            </a:r>
            <a:endParaRPr lang="en-US" sz="1600" dirty="0" smtClean="0"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1554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714744" y="1214422"/>
            <a:ext cx="2286016" cy="250924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have 4 legs and a long tail.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like to run fast.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let you ride</a:t>
            </a:r>
            <a:br>
              <a:rPr lang="en-US" sz="1600" dirty="0" smtClean="0">
                <a:ea typeface="Times New Roman" pitchFamily="18" charset="0"/>
                <a:cs typeface="Arial" pitchFamily="34" charset="0"/>
              </a:rPr>
            </a:b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on my back.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eat hay</a:t>
            </a:r>
            <a:r>
              <a:rPr lang="ru-RU" sz="1600" dirty="0" smtClean="0">
                <a:ea typeface="Times New Roman" pitchFamily="18" charset="0"/>
                <a:cs typeface="Arial" pitchFamily="34" charset="0"/>
              </a:rPr>
              <a:t> (сено)</a:t>
            </a: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And say “Neigh, neigh”.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Times New Roman" pitchFamily="18" charset="0"/>
                <a:cs typeface="Arial" pitchFamily="34" charset="0"/>
              </a:rPr>
              <a:t>I </a:t>
            </a:r>
            <a:r>
              <a:rPr lang="ru-RU" sz="1600" dirty="0" err="1" smtClean="0">
                <a:ea typeface="Times New Roman" pitchFamily="18" charset="0"/>
                <a:cs typeface="Arial" pitchFamily="34" charset="0"/>
              </a:rPr>
              <a:t>am</a:t>
            </a: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 a</a:t>
            </a:r>
            <a:r>
              <a:rPr lang="ru-RU" sz="1600" dirty="0" smtClean="0">
                <a:ea typeface="Times New Roman" pitchFamily="18" charset="0"/>
                <a:cs typeface="Arial" pitchFamily="34" charset="0"/>
              </a:rPr>
              <a:t> ….</a:t>
            </a: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H</a:t>
            </a:r>
            <a:endParaRPr lang="ru-RU" sz="1600" dirty="0" smtClean="0">
              <a:cs typeface="Arial" pitchFamily="34" charset="0"/>
            </a:endParaRP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6572264" y="2643182"/>
            <a:ext cx="2071702" cy="226153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have 4 legs and a tail.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am very smart.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like to play with you.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When I see a cat,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say “Woof, woof”</a:t>
            </a:r>
            <a:endParaRPr lang="ru-RU" sz="1600" dirty="0" smtClean="0"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Arial" pitchFamily="34" charset="0"/>
              </a:rPr>
              <a:t>I am  a ….D</a:t>
            </a:r>
            <a:endParaRPr lang="en-US" sz="1600" dirty="0" smtClean="0">
              <a:cs typeface="Arial" pitchFamily="34" charset="0"/>
            </a:endParaRPr>
          </a:p>
        </p:txBody>
      </p:sp>
      <p:sp>
        <p:nvSpPr>
          <p:cNvPr id="33" name="Блок-схема: альтернативный процесс 32"/>
          <p:cNvSpPr/>
          <p:nvPr/>
        </p:nvSpPr>
        <p:spPr>
          <a:xfrm>
            <a:off x="6786578" y="142852"/>
            <a:ext cx="1785950" cy="2221647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I live on a farm.</a:t>
            </a:r>
            <a:endParaRPr lang="ru-RU" sz="1600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I am pink.</a:t>
            </a:r>
            <a:endParaRPr lang="ru-RU" sz="1600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I have a little tail.</a:t>
            </a:r>
            <a:endParaRPr lang="ru-RU" sz="1600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My nose is called a snout.</a:t>
            </a:r>
            <a:endParaRPr lang="ru-RU" sz="1600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And I say “Oink, oink”.</a:t>
            </a:r>
            <a:endParaRPr lang="ru-RU" sz="1600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 err="1" smtClean="0">
                <a:ea typeface="Times New Roman" pitchFamily="18" charset="0"/>
                <a:cs typeface="Times New Roman" pitchFamily="18" charset="0"/>
              </a:rPr>
              <a:t>am</a:t>
            </a: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 a</a:t>
            </a:r>
            <a:r>
              <a:rPr lang="ru-RU" sz="1600" dirty="0" smtClean="0">
                <a:ea typeface="Times New Roman" pitchFamily="18" charset="0"/>
                <a:cs typeface="Times New Roman" pitchFamily="18" charset="0"/>
              </a:rPr>
              <a:t> ….</a:t>
            </a:r>
            <a:r>
              <a:rPr lang="en-US" sz="1600" dirty="0" smtClean="0">
                <a:ea typeface="Times New Roman" pitchFamily="18" charset="0"/>
                <a:cs typeface="Times New Roman" pitchFamily="18" charset="0"/>
              </a:rPr>
              <a:t>P</a:t>
            </a:r>
            <a:endParaRPr lang="ru-RU" sz="1600" dirty="0" smtClean="0"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643174" y="2071678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929586" y="4500570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072462" y="1928802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214546" y="4357694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357818" y="3286124"/>
            <a:ext cx="42862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дддррр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4" y="642918"/>
            <a:ext cx="8215338" cy="621510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-142900"/>
            <a:ext cx="8229600" cy="12859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Station </a:t>
            </a:r>
            <a:r>
              <a:rPr lang="ru-RU" sz="2000" b="1" dirty="0" smtClean="0"/>
              <a:t>6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ru-RU" sz="20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28794" y="3357562"/>
          <a:ext cx="464347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2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55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Singular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Plural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sheep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rhino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mouse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</a:t>
                      </a:r>
                      <a:r>
                        <a:rPr lang="en-US" b="1" baseline="0" dirty="0" smtClean="0"/>
                        <a:t> ox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bee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fish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butterfly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Рисунок 7" descr="DDDDDDDDDDD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9372">
            <a:off x="6873883" y="5395918"/>
            <a:ext cx="1574968" cy="9612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7620" y="357166"/>
            <a:ext cx="11063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Rules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7422" y="642918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43240" y="785794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the words into plural</a:t>
            </a:r>
            <a:r>
              <a:rPr lang="ru-RU" sz="2000" dirty="0" smtClean="0"/>
              <a:t> </a:t>
            </a:r>
            <a:r>
              <a:rPr lang="en-US" sz="2000" dirty="0" smtClean="0"/>
              <a:t>form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дддррр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8715436" cy="635795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-142900"/>
            <a:ext cx="8229600" cy="12859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Keys</a:t>
            </a:r>
            <a:endParaRPr lang="ru-RU" sz="20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71670" y="3143248"/>
          <a:ext cx="464347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21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55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Singular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Plural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sheep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sheep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rhino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rhinos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mouse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mice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</a:t>
                      </a:r>
                      <a:r>
                        <a:rPr lang="en-US" b="1" baseline="0" dirty="0" smtClean="0"/>
                        <a:t> ox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oxen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bee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bees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fish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fish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552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butterfly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butterflies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Рисунок 7" descr="DDDDDDDDDDD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9372">
            <a:off x="7181022" y="5081358"/>
            <a:ext cx="1878787" cy="114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a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186766" cy="72547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Choose the correct item</a:t>
            </a:r>
            <a:endParaRPr lang="ru-RU" sz="28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3108" y="1928802"/>
            <a:ext cx="4857784" cy="464347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1) Dolphins … in the sea.</a:t>
            </a:r>
          </a:p>
          <a:p>
            <a:pPr>
              <a:buNone/>
            </a:pPr>
            <a:r>
              <a:rPr lang="en-US" sz="2000" dirty="0" smtClean="0"/>
              <a:t>             a)live      b)lives</a:t>
            </a:r>
          </a:p>
          <a:p>
            <a:pPr>
              <a:buNone/>
            </a:pPr>
            <a:r>
              <a:rPr lang="en-US" sz="2000" dirty="0" smtClean="0"/>
              <a:t>2) The Bengal tiger … in India.</a:t>
            </a:r>
          </a:p>
          <a:p>
            <a:pPr>
              <a:buNone/>
            </a:pPr>
            <a:r>
              <a:rPr lang="en-US" sz="2000" dirty="0" smtClean="0"/>
              <a:t>             a)live   b) lives</a:t>
            </a:r>
          </a:p>
          <a:p>
            <a:pPr>
              <a:buNone/>
            </a:pPr>
            <a:r>
              <a:rPr lang="en-US" sz="2000" dirty="0" smtClean="0"/>
              <a:t>3) Elephant … heavy things on its back.</a:t>
            </a:r>
          </a:p>
          <a:p>
            <a:pPr>
              <a:buNone/>
            </a:pPr>
            <a:r>
              <a:rPr lang="en-US" sz="2000" dirty="0" smtClean="0"/>
              <a:t>             a)carry     b)carries</a:t>
            </a:r>
          </a:p>
          <a:p>
            <a:pPr>
              <a:buNone/>
            </a:pPr>
            <a:r>
              <a:rPr lang="en-US" sz="2000" dirty="0" smtClean="0"/>
              <a:t>4)Penguins … .</a:t>
            </a:r>
          </a:p>
          <a:p>
            <a:pPr>
              <a:buNone/>
            </a:pPr>
            <a:r>
              <a:rPr lang="en-US" sz="2000" dirty="0" smtClean="0"/>
              <a:t>              a) don’t fly    b) doesn’t fly</a:t>
            </a:r>
          </a:p>
          <a:p>
            <a:pPr>
              <a:buNone/>
            </a:pPr>
            <a:r>
              <a:rPr lang="en-US" sz="2000" dirty="0" smtClean="0"/>
              <a:t>5) Crocodiles … fast.</a:t>
            </a:r>
          </a:p>
          <a:p>
            <a:pPr>
              <a:buNone/>
            </a:pPr>
            <a:r>
              <a:rPr lang="en-US" sz="2000" dirty="0" smtClean="0"/>
              <a:t>               a) moves        b)move</a:t>
            </a:r>
          </a:p>
          <a:p>
            <a:pPr>
              <a:buNone/>
            </a:pPr>
            <a:r>
              <a:rPr lang="en-US" sz="2000" dirty="0" smtClean="0"/>
              <a:t>6)My budgie … some words.</a:t>
            </a:r>
          </a:p>
          <a:p>
            <a:pPr>
              <a:buNone/>
            </a:pPr>
            <a:r>
              <a:rPr lang="en-US" sz="2000" dirty="0" smtClean="0"/>
              <a:t>                a) speaks      b)speak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28992" y="642918"/>
            <a:ext cx="16018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Grammar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4744" y="214290"/>
            <a:ext cx="1089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Station 7 </a:t>
            </a:r>
            <a:endParaRPr lang="ru-RU" dirty="0"/>
          </a:p>
        </p:txBody>
      </p:sp>
      <p:pic>
        <p:nvPicPr>
          <p:cNvPr id="9" name="Рисунок 8" descr="DDDDDDDDDDD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9372">
            <a:off x="7345378" y="320441"/>
            <a:ext cx="1310679" cy="79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a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11156"/>
          </a:xfrm>
        </p:spPr>
        <p:txBody>
          <a:bodyPr>
            <a:noAutofit/>
          </a:bodyPr>
          <a:lstStyle/>
          <a:p>
            <a:r>
              <a:rPr lang="en-US" sz="2800" dirty="0" smtClean="0"/>
              <a:t>Make up the sentences as many as you can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214414" y="414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Horse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Parrot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swim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Leopard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run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Koala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can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fly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Whale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can’t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speak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Seal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dive 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Ladybird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climb</a:t>
                      </a:r>
                      <a:endParaRPr lang="ru-RU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Penguin </a:t>
                      </a:r>
                      <a:endParaRPr lang="ru-RU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Рисунок 13" descr="DDDDDDDDDDD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9372">
            <a:off x="1344586" y="5951884"/>
            <a:ext cx="1310679" cy="799966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1142976" y="4572008"/>
            <a:ext cx="5857916" cy="128588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i="1" dirty="0" smtClean="0"/>
              <a:t>Example</a:t>
            </a:r>
            <a:r>
              <a:rPr lang="ru-RU" sz="2000" i="1" dirty="0" smtClean="0"/>
              <a:t>:</a:t>
            </a:r>
            <a:endParaRPr lang="en-US" sz="2000" i="1" dirty="0" smtClean="0"/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A</a:t>
            </a:r>
            <a:r>
              <a:rPr lang="en-US" sz="2000" i="1" dirty="0" smtClean="0"/>
              <a:t> horse </a:t>
            </a:r>
            <a:r>
              <a:rPr lang="en-US" sz="2000" b="1" i="1" dirty="0" smtClean="0">
                <a:solidFill>
                  <a:srgbClr val="FF0000"/>
                </a:solidFill>
              </a:rPr>
              <a:t>can</a:t>
            </a:r>
            <a:r>
              <a:rPr lang="en-US" sz="2000" i="1" dirty="0" smtClean="0"/>
              <a:t> run, </a:t>
            </a:r>
            <a:r>
              <a:rPr lang="en-US" sz="2000" b="1" i="1" dirty="0" smtClean="0">
                <a:solidFill>
                  <a:srgbClr val="FF0000"/>
                </a:solidFill>
              </a:rPr>
              <a:t>but it can’t </a:t>
            </a:r>
            <a:r>
              <a:rPr lang="en-US" sz="2000" i="1" dirty="0" smtClean="0"/>
              <a:t>climb.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РОПИНКА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0028" r="33175"/>
          <a:stretch>
            <a:fillRect/>
          </a:stretch>
        </p:blipFill>
        <p:spPr>
          <a:xfrm>
            <a:off x="0" y="0"/>
            <a:ext cx="9532068" cy="6858000"/>
          </a:xfrm>
        </p:spPr>
      </p:pic>
      <p:pic>
        <p:nvPicPr>
          <p:cNvPr id="13" name="Рисунок 12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875966">
            <a:off x="4636054" y="5235439"/>
            <a:ext cx="1344193" cy="134419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286380" y="6357958"/>
            <a:ext cx="928694" cy="5000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Start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488" y="5143512"/>
            <a:ext cx="1071570" cy="5000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2.Quiz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43240" y="4214818"/>
            <a:ext cx="1571636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3. Crossword </a:t>
            </a:r>
          </a:p>
          <a:p>
            <a:pPr algn="ctr"/>
            <a:r>
              <a:rPr lang="en-US" b="1" dirty="0" smtClean="0"/>
              <a:t>puzzle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29190" y="3643314"/>
            <a:ext cx="1357322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4. Animal</a:t>
            </a:r>
          </a:p>
          <a:p>
            <a:pPr algn="ctr"/>
            <a:r>
              <a:rPr lang="en-US" b="1" dirty="0" smtClean="0"/>
              <a:t>species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00826" y="3143248"/>
            <a:ext cx="1214446" cy="428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5.Riddles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4830" y="2714620"/>
            <a:ext cx="919170" cy="419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6.Rules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72330" y="1357298"/>
            <a:ext cx="1357322" cy="419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8. Describe the animal</a:t>
            </a:r>
          </a:p>
        </p:txBody>
      </p:sp>
      <p:pic>
        <p:nvPicPr>
          <p:cNvPr id="14" name="Рисунок 13" descr="фини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2073">
            <a:off x="8001024" y="142852"/>
            <a:ext cx="1381723" cy="523081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8143900" y="642918"/>
            <a:ext cx="714348" cy="2143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Finish</a:t>
            </a:r>
            <a:endParaRPr lang="ru-RU" sz="1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357422" y="5929330"/>
            <a:ext cx="1643074" cy="714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1. Name the animals</a:t>
            </a:r>
            <a:endParaRPr lang="ru-RU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29322" y="2214554"/>
            <a:ext cx="1357322" cy="419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7.Grammar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57950" y="500042"/>
            <a:ext cx="1357322" cy="419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9.Cinquains</a:t>
            </a:r>
            <a:endParaRPr lang="en-US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500306"/>
            <a:ext cx="7643866" cy="500066"/>
          </a:xfrm>
        </p:spPr>
        <p:txBody>
          <a:bodyPr>
            <a:normAutofit fontScale="90000"/>
          </a:bodyPr>
          <a:lstStyle/>
          <a:p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en-US" sz="1100" dirty="0" smtClean="0"/>
              <a:t> </a:t>
            </a:r>
            <a:br>
              <a:rPr lang="en-US" sz="1100" dirty="0" smtClean="0"/>
            </a:br>
            <a:r>
              <a:rPr lang="en-US" sz="1100" dirty="0" smtClean="0"/>
              <a:t>] </a:t>
            </a:r>
            <a:endParaRPr lang="ru-RU" sz="1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143248"/>
            <a:ext cx="8229600" cy="298291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           They are cute, they are soft, but they are wild and they </a:t>
            </a:r>
            <a:r>
              <a:rPr lang="en-US" sz="2000" b="1" dirty="0" smtClean="0"/>
              <a:t>don't </a:t>
            </a:r>
            <a:r>
              <a:rPr lang="ru-RU" sz="2000" b="1" dirty="0" smtClean="0"/>
              <a:t>/</a:t>
            </a:r>
            <a:r>
              <a:rPr lang="en-US" sz="2000" b="1" dirty="0" smtClean="0"/>
              <a:t>doesn’t </a:t>
            </a:r>
            <a:r>
              <a:rPr lang="en-US" sz="2000" dirty="0" smtClean="0"/>
              <a:t>make good pets. You may think they are bears, but they aren't. Koalas are Australia's most popular marsupial [</a:t>
            </a:r>
            <a:r>
              <a:rPr lang="en-US" sz="2000" dirty="0" err="1" smtClean="0"/>
              <a:t>mɑ</a:t>
            </a:r>
            <a:r>
              <a:rPr lang="en-US" sz="2000" dirty="0" smtClean="0"/>
              <a:t>ːˈ</a:t>
            </a:r>
            <a:r>
              <a:rPr lang="en-US" sz="2000" dirty="0" err="1" smtClean="0"/>
              <a:t>sjuːpjəl</a:t>
            </a:r>
            <a:r>
              <a:rPr lang="en-US" sz="2000" dirty="0" smtClean="0"/>
              <a:t>] </a:t>
            </a:r>
            <a:r>
              <a:rPr lang="en-US" sz="2000" b="1" dirty="0" smtClean="0"/>
              <a:t>mammals/ reptile</a:t>
            </a:r>
            <a:r>
              <a:rPr lang="en-US" sz="2000" dirty="0" smtClean="0"/>
              <a:t>. They </a:t>
            </a:r>
            <a:r>
              <a:rPr lang="en-US" sz="2000" b="1" dirty="0" smtClean="0"/>
              <a:t>have /has </a:t>
            </a:r>
            <a:r>
              <a:rPr lang="en-US" sz="2000" dirty="0" smtClean="0"/>
              <a:t>got big round ears and a black nose. They have got sharp </a:t>
            </a:r>
            <a:r>
              <a:rPr lang="en-US" sz="2000" b="1" dirty="0" smtClean="0"/>
              <a:t>claws/paws </a:t>
            </a:r>
            <a:r>
              <a:rPr lang="en-US" sz="2000" dirty="0" smtClean="0"/>
              <a:t> for climbing. They have got </a:t>
            </a:r>
            <a:r>
              <a:rPr lang="en-US" sz="2000" b="1" dirty="0" smtClean="0"/>
              <a:t>grey/black </a:t>
            </a:r>
            <a:r>
              <a:rPr lang="en-US" sz="2000" dirty="0" smtClean="0"/>
              <a:t> fur. They have got short, strong arms and legs. They eat eucalyptus [</a:t>
            </a:r>
            <a:r>
              <a:rPr lang="en-US" sz="2000" dirty="0" err="1" smtClean="0"/>
              <a:t>juːkəˈlɪptəs</a:t>
            </a:r>
            <a:r>
              <a:rPr lang="en-US" sz="2000" dirty="0" smtClean="0"/>
              <a:t>] leaves. They live in trees.</a:t>
            </a:r>
          </a:p>
          <a:p>
            <a:pPr>
              <a:buNone/>
            </a:pPr>
            <a:r>
              <a:rPr lang="en-US" sz="2000" dirty="0" smtClean="0"/>
              <a:t>       Do you know that koala means “no water”? They never </a:t>
            </a:r>
            <a:r>
              <a:rPr lang="en-US" sz="2000" b="1" dirty="0" smtClean="0"/>
              <a:t>drink</a:t>
            </a:r>
            <a:r>
              <a:rPr lang="ru-RU" sz="2000" b="1" dirty="0" smtClean="0"/>
              <a:t>/</a:t>
            </a:r>
            <a:r>
              <a:rPr lang="en-US" sz="2000" b="1" dirty="0" smtClean="0"/>
              <a:t>drinks</a:t>
            </a:r>
            <a:r>
              <a:rPr lang="en-US" sz="2000" dirty="0" smtClean="0"/>
              <a:t>, but they get all the liquid from eucalyptus leaves. They swim very well. They sleep during the day.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571480"/>
            <a:ext cx="6429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US" b="1" dirty="0" smtClean="0"/>
              <a:t>Pre-reading exercise </a:t>
            </a:r>
            <a:endParaRPr lang="ru-RU" dirty="0" smtClean="0"/>
          </a:p>
          <a:p>
            <a:pPr marL="342900" indent="-342900"/>
            <a:r>
              <a:rPr lang="ru-RU" dirty="0" smtClean="0"/>
              <a:t>        </a:t>
            </a:r>
            <a:r>
              <a:rPr lang="en-US" dirty="0" smtClean="0"/>
              <a:t>marsupial [</a:t>
            </a:r>
            <a:r>
              <a:rPr lang="en-US" dirty="0" err="1" smtClean="0"/>
              <a:t>mɑ</a:t>
            </a:r>
            <a:r>
              <a:rPr lang="en-US" dirty="0" smtClean="0"/>
              <a:t>ːˈ</a:t>
            </a:r>
            <a:r>
              <a:rPr lang="en-US" dirty="0" err="1" smtClean="0"/>
              <a:t>sjuːpjəl</a:t>
            </a:r>
            <a:r>
              <a:rPr lang="en-US" dirty="0" smtClean="0"/>
              <a:t>]</a:t>
            </a:r>
            <a:r>
              <a:rPr lang="ru-RU" dirty="0" smtClean="0"/>
              <a:t> сумчатый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en-US" dirty="0" smtClean="0"/>
              <a:t>liquid [ˈ</a:t>
            </a:r>
            <a:r>
              <a:rPr lang="en-US" dirty="0" err="1" smtClean="0"/>
              <a:t>lɪkwɪd</a:t>
            </a:r>
            <a:r>
              <a:rPr lang="en-US" dirty="0" smtClean="0"/>
              <a:t>] </a:t>
            </a:r>
            <a:r>
              <a:rPr lang="ru-RU" dirty="0" smtClean="0"/>
              <a:t>жидкость</a:t>
            </a:r>
            <a:br>
              <a:rPr lang="ru-RU" dirty="0" smtClean="0"/>
            </a:br>
            <a:r>
              <a:rPr lang="en-US" dirty="0" smtClean="0"/>
              <a:t> eucalyptus [</a:t>
            </a:r>
            <a:r>
              <a:rPr lang="en-US" dirty="0" err="1" smtClean="0"/>
              <a:t>juːkəˈlɪptəs</a:t>
            </a:r>
            <a:r>
              <a:rPr lang="en-US" dirty="0" smtClean="0"/>
              <a:t>]</a:t>
            </a:r>
            <a:r>
              <a:rPr lang="ru-RU" dirty="0" smtClean="0"/>
              <a:t> эвкалипт</a:t>
            </a:r>
          </a:p>
          <a:p>
            <a:r>
              <a:rPr lang="ru-RU" dirty="0" smtClean="0"/>
              <a:t>       </a:t>
            </a:r>
            <a:r>
              <a:rPr lang="en-US" dirty="0" smtClean="0"/>
              <a:t>cute [</a:t>
            </a:r>
            <a:r>
              <a:rPr lang="en-US" dirty="0" err="1" smtClean="0"/>
              <a:t>kjuːt</a:t>
            </a:r>
            <a:r>
              <a:rPr lang="en-US" dirty="0" smtClean="0"/>
              <a:t>] </a:t>
            </a:r>
            <a:r>
              <a:rPr lang="ru-RU" dirty="0" smtClean="0"/>
              <a:t>привлекательный, милый</a:t>
            </a:r>
          </a:p>
          <a:p>
            <a:pPr marL="342900" indent="-342900"/>
            <a:endParaRPr lang="ru-RU" dirty="0" smtClean="0"/>
          </a:p>
          <a:p>
            <a:r>
              <a:rPr lang="en-US" b="1" dirty="0" smtClean="0"/>
              <a:t>b) </a:t>
            </a:r>
            <a:r>
              <a:rPr lang="ru-RU" b="1" dirty="0" smtClean="0"/>
              <a:t>  </a:t>
            </a:r>
            <a:r>
              <a:rPr lang="en-US" b="1" dirty="0" smtClean="0"/>
              <a:t>Reading</a:t>
            </a:r>
            <a:endParaRPr lang="ru-RU" dirty="0" smtClean="0"/>
          </a:p>
          <a:p>
            <a:r>
              <a:rPr lang="en-US" dirty="0" smtClean="0"/>
              <a:t>Read the text about koalas and underline the correct word. </a:t>
            </a:r>
          </a:p>
          <a:p>
            <a:r>
              <a:rPr lang="en-US" dirty="0" smtClean="0"/>
              <a:t>Then listen and check your answers.</a:t>
            </a:r>
            <a:endParaRPr lang="ru-RU" dirty="0" smtClean="0"/>
          </a:p>
          <a:p>
            <a:pPr marL="342900" indent="-342900"/>
            <a:endParaRPr lang="ru-RU" dirty="0"/>
          </a:p>
        </p:txBody>
      </p:sp>
      <p:pic>
        <p:nvPicPr>
          <p:cNvPr id="8" name="Рисунок 7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214290"/>
            <a:ext cx="2000232" cy="2390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3042" y="214290"/>
            <a:ext cx="442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Koalas – furry friends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Аудирование (слайд 20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067" y="232111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14546" y="642918"/>
            <a:ext cx="514353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Describe the animal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51115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Station 8</a:t>
            </a:r>
            <a:endParaRPr lang="ru-RU" sz="2000" dirty="0"/>
          </a:p>
        </p:txBody>
      </p:sp>
      <p:pic>
        <p:nvPicPr>
          <p:cNvPr id="11" name="Рисунок 10" descr="FDNJ,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7"/>
            <a:ext cx="1846361" cy="1316305"/>
          </a:xfrm>
          <a:prstGeom prst="rect">
            <a:avLst/>
          </a:prstGeom>
        </p:spPr>
      </p:pic>
      <p:pic>
        <p:nvPicPr>
          <p:cNvPr id="13" name="Рисунок 12" descr="жжжж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1928802"/>
            <a:ext cx="2928957" cy="2196719"/>
          </a:xfrm>
          <a:prstGeom prst="rect">
            <a:avLst/>
          </a:prstGeom>
        </p:spPr>
      </p:pic>
      <p:pic>
        <p:nvPicPr>
          <p:cNvPr id="14" name="Рисунок 13" descr="пппп.jpg"/>
          <p:cNvPicPr>
            <a:picLocks noChangeAspect="1"/>
          </p:cNvPicPr>
          <p:nvPr/>
        </p:nvPicPr>
        <p:blipFill>
          <a:blip r:embed="rId5" cstate="print"/>
          <a:srcRect b="20452"/>
          <a:stretch>
            <a:fillRect/>
          </a:stretch>
        </p:blipFill>
        <p:spPr>
          <a:xfrm>
            <a:off x="357158" y="4286256"/>
            <a:ext cx="2643206" cy="2174792"/>
          </a:xfrm>
          <a:prstGeom prst="rect">
            <a:avLst/>
          </a:prstGeom>
        </p:spPr>
      </p:pic>
      <p:pic>
        <p:nvPicPr>
          <p:cNvPr id="16" name="Рисунок 15" descr="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4357694"/>
            <a:ext cx="295277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aaa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/>
          <a:lstStyle/>
          <a:p>
            <a:r>
              <a:rPr lang="en-US" sz="2000" b="1" dirty="0" smtClean="0"/>
              <a:t>Station 9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642918"/>
            <a:ext cx="20617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Cinquains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Блок-схема: узел 6"/>
          <p:cNvSpPr/>
          <p:nvPr/>
        </p:nvSpPr>
        <p:spPr>
          <a:xfrm>
            <a:off x="5786446" y="3929066"/>
            <a:ext cx="2857552" cy="2571792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For example:</a:t>
            </a:r>
            <a:endParaRPr lang="ru-RU" sz="1600" b="1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en-US" sz="1600" dirty="0" smtClean="0"/>
              <a:t>Pets</a:t>
            </a:r>
            <a:br>
              <a:rPr lang="en-US" sz="1600" dirty="0" smtClean="0"/>
            </a:br>
            <a:r>
              <a:rPr lang="en-US" sz="1600" dirty="0" smtClean="0"/>
              <a:t>Kind, funny</a:t>
            </a:r>
            <a:br>
              <a:rPr lang="en-US" sz="1600" dirty="0" smtClean="0"/>
            </a:br>
            <a:r>
              <a:rPr lang="en-US" sz="1600" dirty="0" smtClean="0"/>
              <a:t>Run, jump, play</a:t>
            </a:r>
            <a:br>
              <a:rPr lang="en-US" sz="1600" dirty="0" smtClean="0"/>
            </a:br>
            <a:r>
              <a:rPr lang="en-US" sz="1600" dirty="0" smtClean="0"/>
              <a:t>They live with people</a:t>
            </a:r>
            <a:br>
              <a:rPr lang="en-US" sz="1600" dirty="0" smtClean="0"/>
            </a:br>
            <a:r>
              <a:rPr lang="en-US" sz="1600" dirty="0" smtClean="0"/>
              <a:t>Our friends.</a:t>
            </a:r>
          </a:p>
          <a:p>
            <a:pPr algn="ctr"/>
            <a:endParaRPr lang="ru-RU" dirty="0"/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285720" y="1571612"/>
            <a:ext cx="5143504" cy="5072098"/>
          </a:xfrm>
          <a:prstGeom prst="vertic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ru-RU" sz="1600" b="1" dirty="0" smtClean="0"/>
          </a:p>
          <a:p>
            <a:pPr>
              <a:buNone/>
            </a:pPr>
            <a:r>
              <a:rPr lang="ru-RU" sz="1600" b="1" dirty="0" smtClean="0"/>
              <a:t>Правила написания </a:t>
            </a:r>
            <a:r>
              <a:rPr lang="ru-RU" sz="1600" b="1" dirty="0" err="1" smtClean="0"/>
              <a:t>синквейна</a:t>
            </a:r>
            <a:r>
              <a:rPr lang="ru-RU" sz="1600" b="1" dirty="0" smtClean="0"/>
              <a:t>: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1.     Первая строка - одним словом обозначается тема (имя существительное).</a:t>
            </a:r>
          </a:p>
          <a:p>
            <a:pPr>
              <a:buNone/>
            </a:pPr>
            <a:r>
              <a:rPr lang="ru-RU" sz="1600" dirty="0" smtClean="0"/>
              <a:t>2.     Вторая строка - описание темы двумя словами (имена прилагательные).</a:t>
            </a:r>
          </a:p>
          <a:p>
            <a:pPr>
              <a:buNone/>
            </a:pPr>
            <a:r>
              <a:rPr lang="ru-RU" sz="1600" dirty="0" smtClean="0"/>
              <a:t>3.     Третья строка - описание действия в рамках этой темы тремя словами (глаголы, причастия).</a:t>
            </a:r>
          </a:p>
          <a:p>
            <a:pPr>
              <a:buNone/>
            </a:pPr>
            <a:r>
              <a:rPr lang="ru-RU" sz="1600" dirty="0" smtClean="0"/>
              <a:t>4.     Четвертая строка - фраза из четырех слов, выражающая отношение к теме (разные части речи).</a:t>
            </a:r>
          </a:p>
          <a:p>
            <a:pPr>
              <a:buNone/>
            </a:pPr>
            <a:r>
              <a:rPr lang="ru-RU" sz="1600" dirty="0" smtClean="0"/>
              <a:t>5.     Пятая строка - это синоним из одного слова, который повторяет суть темы.</a:t>
            </a:r>
            <a:endParaRPr lang="en-US" sz="1600" dirty="0" smtClean="0"/>
          </a:p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14414" y="414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72198" y="2714620"/>
            <a:ext cx="30718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Make up as many </a:t>
            </a:r>
            <a:r>
              <a:rPr lang="en-US" sz="2000" b="1" dirty="0" err="1" smtClean="0"/>
              <a:t>cinquains</a:t>
            </a:r>
            <a:r>
              <a:rPr lang="en-US" sz="2000" b="1" dirty="0" smtClean="0"/>
              <a:t> as you can</a:t>
            </a:r>
            <a:endParaRPr lang="ru-RU" sz="2000" b="1" dirty="0" smtClean="0"/>
          </a:p>
          <a:p>
            <a:endParaRPr lang="ru-RU" dirty="0"/>
          </a:p>
        </p:txBody>
      </p:sp>
      <p:pic>
        <p:nvPicPr>
          <p:cNvPr id="13" name="Рисунок 12" descr="FDNJ,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285728"/>
            <a:ext cx="1803690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esktop\stock-vector-frame-with-kids-ready-to-explore-the-jungle-182589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010" y="-500066"/>
            <a:ext cx="7881048" cy="742952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Thank you for your attention and 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circle one of the things: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1.</a:t>
            </a:r>
            <a:r>
              <a:rPr lang="ru-RU" dirty="0" smtClean="0"/>
              <a:t>Моя работа на уроке: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1. 2. 3. 4. 5.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2.Всё ли я понял на уроке: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1. 2. 3. 4. 5.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3.Урок был интересным: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1. 2. 3. 4. 5.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3428992" y="1142984"/>
            <a:ext cx="4000528" cy="207170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2" name="Picture 4" descr="C:\Users\1\Desktop\2016-01-16 1\ramka-detskaya-3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64413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43306" y="1714488"/>
            <a:ext cx="371477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lesson is over. Good-bye!</a:t>
            </a:r>
            <a:endParaRPr lang="ru-RU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FDNJ,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7211">
            <a:off x="1609400" y="2805611"/>
            <a:ext cx="2227852" cy="1588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д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642918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Station</a:t>
            </a:r>
            <a:r>
              <a:rPr lang="ru-RU" sz="2000" b="1" dirty="0" smtClean="0"/>
              <a:t> 1</a:t>
            </a:r>
            <a:r>
              <a:rPr lang="en-US" sz="2000" b="1" dirty="0" smtClean="0"/>
              <a:t>.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5" name="Рисунок 4" descr="ЖИРАФ копи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174086" y="5286388"/>
            <a:ext cx="4969914" cy="1571612"/>
          </a:xfrm>
          <a:prstGeom prst="rect">
            <a:avLst/>
          </a:prstGeom>
        </p:spPr>
      </p:pic>
      <p:pic>
        <p:nvPicPr>
          <p:cNvPr id="6" name="Рисунок 5" descr="kot-maine-coon коп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715016"/>
            <a:ext cx="4246867" cy="1142984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-285752" y="857232"/>
            <a:ext cx="9572660" cy="507209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1785926"/>
            <a:ext cx="30003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 smtClean="0"/>
              <a:t>    Goose[</a:t>
            </a:r>
            <a:r>
              <a:rPr lang="en-US" sz="1600" b="1" dirty="0" err="1" smtClean="0"/>
              <a:t>guːs</a:t>
            </a:r>
            <a:r>
              <a:rPr lang="en-US" sz="1600" b="1" dirty="0" smtClean="0"/>
              <a:t>]- </a:t>
            </a:r>
            <a:r>
              <a:rPr lang="ru-RU" sz="1600" b="1" dirty="0" smtClean="0"/>
              <a:t>гусь</a:t>
            </a:r>
            <a:endParaRPr lang="en-US" sz="1600" b="1" dirty="0" smtClean="0"/>
          </a:p>
          <a:p>
            <a:pPr lvl="0"/>
            <a:r>
              <a:rPr lang="en-US" sz="1600" b="1" dirty="0" smtClean="0"/>
              <a:t>  Tortoise[ˈ</a:t>
            </a:r>
            <a:r>
              <a:rPr lang="en-US" sz="1600" b="1" dirty="0" err="1" smtClean="0"/>
              <a:t>tɔːtəs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черепаха </a:t>
            </a:r>
          </a:p>
          <a:p>
            <a:pPr lvl="0"/>
            <a:r>
              <a:rPr lang="en-US" sz="1600" b="1" dirty="0" smtClean="0"/>
              <a:t> Sheep[</a:t>
            </a:r>
            <a:r>
              <a:rPr lang="en-US" sz="1600" b="1" dirty="0" err="1" smtClean="0"/>
              <a:t>ʃiːp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овца </a:t>
            </a:r>
          </a:p>
          <a:p>
            <a:pPr lvl="0"/>
            <a:r>
              <a:rPr lang="en-US" sz="1600" b="1" dirty="0" smtClean="0"/>
              <a:t>Peacock [ˈ</a:t>
            </a:r>
            <a:r>
              <a:rPr lang="en-US" sz="1600" b="1" dirty="0" err="1" smtClean="0"/>
              <a:t>piːkɔk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павлин </a:t>
            </a:r>
          </a:p>
          <a:p>
            <a:pPr lvl="0"/>
            <a:r>
              <a:rPr lang="en-US" sz="1600" b="1" dirty="0" smtClean="0"/>
              <a:t>Bear - [</a:t>
            </a:r>
            <a:r>
              <a:rPr lang="en-US" sz="1600" b="1" dirty="0" err="1" smtClean="0"/>
              <a:t>bɛə</a:t>
            </a:r>
            <a:r>
              <a:rPr lang="en-US" sz="1600" b="1" dirty="0" smtClean="0"/>
              <a:t>]</a:t>
            </a:r>
            <a:r>
              <a:rPr lang="ru-RU" sz="1600" b="1" dirty="0" smtClean="0"/>
              <a:t> - медведь</a:t>
            </a:r>
            <a:endParaRPr lang="en-US" sz="1600" b="1" dirty="0" smtClean="0"/>
          </a:p>
          <a:p>
            <a:pPr lvl="0"/>
            <a:r>
              <a:rPr lang="en-US" sz="1600" b="1" dirty="0" smtClean="0"/>
              <a:t>Goat [</a:t>
            </a:r>
            <a:r>
              <a:rPr lang="en-US" sz="1600" b="1" dirty="0" err="1" smtClean="0"/>
              <a:t>gəʊt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коза, козел </a:t>
            </a:r>
            <a:endParaRPr lang="vi-VN" sz="1600" b="1" dirty="0" smtClean="0"/>
          </a:p>
          <a:p>
            <a:pPr lvl="0"/>
            <a:r>
              <a:rPr lang="en-US" sz="1600" b="1" dirty="0" smtClean="0"/>
              <a:t>Leopard[ˈ</a:t>
            </a:r>
            <a:r>
              <a:rPr lang="en-US" sz="1600" b="1" dirty="0" err="1" smtClean="0"/>
              <a:t>lepəd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леопард </a:t>
            </a:r>
          </a:p>
          <a:p>
            <a:pPr lvl="0"/>
            <a:r>
              <a:rPr lang="en-US" sz="1600" b="1" dirty="0" smtClean="0"/>
              <a:t>Cheetah[ˈ</a:t>
            </a:r>
            <a:r>
              <a:rPr lang="en-US" sz="1600" b="1" dirty="0" err="1" smtClean="0"/>
              <a:t>ʧiːtə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гепард </a:t>
            </a:r>
          </a:p>
          <a:p>
            <a:pPr lvl="0"/>
            <a:r>
              <a:rPr lang="en-US" sz="1600" b="1" dirty="0" smtClean="0"/>
              <a:t>Whale[</a:t>
            </a:r>
            <a:r>
              <a:rPr lang="en-US" sz="1600" b="1" dirty="0" err="1" smtClean="0"/>
              <a:t>weɪl</a:t>
            </a:r>
            <a:r>
              <a:rPr lang="en-US" sz="1600" b="1" dirty="0" smtClean="0"/>
              <a:t>] - </a:t>
            </a:r>
            <a:r>
              <a:rPr lang="ru-RU" sz="1600" b="1" dirty="0" smtClean="0"/>
              <a:t>кит </a:t>
            </a:r>
          </a:p>
          <a:p>
            <a:pPr lvl="0"/>
            <a:r>
              <a:rPr lang="en-US" sz="1600" b="1" dirty="0" smtClean="0"/>
              <a:t>Budgie [ˈ</a:t>
            </a:r>
            <a:r>
              <a:rPr lang="en-US" sz="1600" b="1" dirty="0" err="1" smtClean="0"/>
              <a:t>bʌʤɪ</a:t>
            </a:r>
            <a:r>
              <a:rPr lang="en-US" sz="1600" b="1" dirty="0" smtClean="0"/>
              <a:t>] -</a:t>
            </a:r>
            <a:r>
              <a:rPr lang="ru-RU" sz="1600" b="1" dirty="0" smtClean="0"/>
              <a:t>волнистый попугай</a:t>
            </a:r>
          </a:p>
          <a:p>
            <a:pPr lvl="0"/>
            <a:r>
              <a:rPr lang="en-US" sz="1600" b="1" dirty="0" smtClean="0"/>
              <a:t>Guinea pig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[ˈgɪnɪpɪg</a:t>
            </a:r>
            <a:r>
              <a:rPr lang="ru-RU" sz="1600" b="1" dirty="0" smtClean="0"/>
              <a:t>] </a:t>
            </a:r>
            <a:r>
              <a:rPr lang="en-US" sz="1600" b="1" dirty="0" smtClean="0"/>
              <a:t>-</a:t>
            </a:r>
            <a:r>
              <a:rPr lang="ru-RU" sz="1600" b="1" dirty="0" smtClean="0"/>
              <a:t>морская </a:t>
            </a:r>
            <a:r>
              <a:rPr lang="en-US" sz="1600" b="1" dirty="0" smtClean="0"/>
              <a:t>    </a:t>
            </a:r>
            <a:r>
              <a:rPr lang="ru-RU" sz="1600" b="1" dirty="0" smtClean="0"/>
              <a:t>свинка</a:t>
            </a:r>
          </a:p>
          <a:p>
            <a:endParaRPr lang="vi-VN" sz="1200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00760" y="1428736"/>
            <a:ext cx="48577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Seal (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si:l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)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- тюлень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Butterfly [ˈ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bʌtəflaɪ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] - 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бабочка </a:t>
            </a:r>
            <a:endParaRPr lang="en-US" sz="1600" b="1" dirty="0" smtClean="0">
              <a:ea typeface="Tahoma" pitchFamily="34" charset="0"/>
              <a:cs typeface="Arial" pitchFamily="34" charset="0"/>
            </a:endParaRP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Dragonfly [ˈ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dræɡənflaɪ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]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 - стрекоза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Bat (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bæt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) 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- летучая мышь</a:t>
            </a:r>
            <a:endParaRPr lang="vi-VN" sz="1600" b="1" dirty="0" smtClean="0">
              <a:ea typeface="Tahoma" pitchFamily="34" charset="0"/>
              <a:cs typeface="Arial" pitchFamily="34" charset="0"/>
            </a:endParaRP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Fly [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flaɪ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]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 – муха</a:t>
            </a:r>
            <a:endParaRPr lang="en-US" sz="1600" b="1" dirty="0" smtClean="0">
              <a:ea typeface="Tahoma" pitchFamily="34" charset="0"/>
              <a:cs typeface="Arial" pitchFamily="34" charset="0"/>
            </a:endParaRP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Beetle [ˈ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bi:tl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]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 – жук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Grasshopper [ˈ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ɡrɑ:sˌhɔpə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]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-кузнечик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Ant [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ænt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]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 – муравей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Ladybird [ˈ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leɪdɪb</a:t>
            </a:r>
            <a:r>
              <a:rPr lang="ru-RU" sz="1600" b="1" dirty="0" err="1" smtClean="0">
                <a:ea typeface="Tahoma" pitchFamily="34" charset="0"/>
                <a:cs typeface="Arial" pitchFamily="34" charset="0"/>
              </a:rPr>
              <a:t>з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:d]-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божья коровка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Koala (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kə</a:t>
            </a:r>
            <a:r>
              <a:rPr lang="el-GR" sz="1600" b="1" dirty="0" smtClean="0">
                <a:ea typeface="Tahoma" pitchFamily="34" charset="0"/>
                <a:cs typeface="Arial" pitchFamily="34" charset="0"/>
              </a:rPr>
              <a:t>υˊ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ɑ:lə) 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-коала</a:t>
            </a:r>
            <a:endParaRPr lang="vi-VN" sz="1600" b="1" dirty="0" smtClean="0">
              <a:ea typeface="Tahoma" pitchFamily="34" charset="0"/>
              <a:cs typeface="Arial" pitchFamily="34" charset="0"/>
            </a:endParaRPr>
          </a:p>
          <a:p>
            <a:r>
              <a:rPr lang="pt-BR" sz="1600" b="1" dirty="0" smtClean="0">
                <a:ea typeface="Tahoma" pitchFamily="34" charset="0"/>
                <a:cs typeface="Arial" pitchFamily="34" charset="0"/>
              </a:rPr>
              <a:t>Tail (teɪl)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- </a:t>
            </a:r>
            <a:r>
              <a:rPr lang="pt-BR" sz="1600" b="1" dirty="0" smtClean="0">
                <a:ea typeface="Tahoma" pitchFamily="34" charset="0"/>
                <a:cs typeface="Arial" pitchFamily="34" charset="0"/>
              </a:rPr>
              <a:t>хвост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Mane (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meɪn</a:t>
            </a:r>
            <a:r>
              <a:rPr lang="en-US" sz="1600" b="1" dirty="0" smtClean="0">
                <a:ea typeface="Tahoma" pitchFamily="34" charset="0"/>
                <a:cs typeface="Arial" pitchFamily="34" charset="0"/>
              </a:rPr>
              <a:t>) 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– грива</a:t>
            </a:r>
          </a:p>
          <a:p>
            <a:r>
              <a:rPr lang="en-US" sz="1600" b="1" dirty="0" smtClean="0">
                <a:ea typeface="Tahoma" pitchFamily="34" charset="0"/>
                <a:cs typeface="Arial" pitchFamily="34" charset="0"/>
              </a:rPr>
              <a:t>Trunk (</a:t>
            </a:r>
            <a:r>
              <a:rPr lang="en-US" sz="1600" b="1" dirty="0" err="1" smtClean="0">
                <a:ea typeface="Tahoma" pitchFamily="34" charset="0"/>
                <a:cs typeface="Arial" pitchFamily="34" charset="0"/>
              </a:rPr>
              <a:t>trʌŋk</a:t>
            </a:r>
            <a:r>
              <a:rPr lang="ru-RU" sz="1600" b="1" dirty="0" smtClean="0">
                <a:ea typeface="Tahoma" pitchFamily="34" charset="0"/>
                <a:cs typeface="Arial" pitchFamily="34" charset="0"/>
              </a:rPr>
              <a:t>) хобот</a:t>
            </a:r>
            <a:endParaRPr lang="vi-VN" sz="1600" b="1" dirty="0" smtClean="0">
              <a:ea typeface="Tahoma" pitchFamily="34" charset="0"/>
              <a:cs typeface="Arial" pitchFamily="34" charset="0"/>
            </a:endParaRPr>
          </a:p>
          <a:p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286116" y="1071546"/>
            <a:ext cx="307183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Hippo|ˈ</a:t>
            </a:r>
            <a:r>
              <a:rPr lang="en-US" sz="1600" b="1" dirty="0" err="1" smtClean="0"/>
              <a:t>hɪpəʊ</a:t>
            </a:r>
            <a:r>
              <a:rPr lang="en-US" sz="1600" b="1" dirty="0" smtClean="0"/>
              <a:t>| </a:t>
            </a:r>
            <a:r>
              <a:rPr lang="ru-RU" sz="1600" b="1" dirty="0" smtClean="0"/>
              <a:t>- бегемот</a:t>
            </a:r>
          </a:p>
          <a:p>
            <a:r>
              <a:rPr lang="en-US" sz="1600" b="1" dirty="0" smtClean="0"/>
              <a:t>Snake (</a:t>
            </a:r>
            <a:r>
              <a:rPr lang="en-US" sz="1600" b="1" dirty="0" err="1" smtClean="0"/>
              <a:t>sneɪk</a:t>
            </a:r>
            <a:r>
              <a:rPr lang="en-US" sz="1600" b="1" dirty="0" smtClean="0"/>
              <a:t>) </a:t>
            </a:r>
            <a:r>
              <a:rPr lang="ru-RU" sz="1600" b="1" dirty="0" smtClean="0"/>
              <a:t>- змея</a:t>
            </a:r>
            <a:endParaRPr lang="en-US" sz="1600" b="1" dirty="0" smtClean="0"/>
          </a:p>
          <a:p>
            <a:pPr lvl="0"/>
            <a:r>
              <a:rPr lang="en-US" sz="1600" b="1" dirty="0" smtClean="0"/>
              <a:t>Lizard [ˈ</a:t>
            </a:r>
            <a:r>
              <a:rPr lang="en-US" sz="1600" b="1" dirty="0" err="1" smtClean="0"/>
              <a:t>lɪzəd</a:t>
            </a:r>
            <a:r>
              <a:rPr lang="en-US" sz="1600" b="1" dirty="0" smtClean="0"/>
              <a:t>]</a:t>
            </a:r>
            <a:r>
              <a:rPr lang="ru-RU" sz="1600" b="1" dirty="0" smtClean="0"/>
              <a:t> - ящерица</a:t>
            </a:r>
            <a:endParaRPr lang="en-US" sz="1600" b="1" dirty="0" smtClean="0"/>
          </a:p>
          <a:p>
            <a:r>
              <a:rPr lang="en-US" sz="1600" b="1" dirty="0" smtClean="0"/>
              <a:t>Mosquito[</a:t>
            </a:r>
            <a:r>
              <a:rPr lang="en-US" sz="1600" b="1" dirty="0" err="1" smtClean="0"/>
              <a:t>məsˈkiːtəʊ</a:t>
            </a:r>
            <a:r>
              <a:rPr lang="en-US" sz="1600" b="1" dirty="0" smtClean="0"/>
              <a:t>] -</a:t>
            </a:r>
            <a:r>
              <a:rPr lang="ru-RU" sz="1600" b="1" dirty="0" smtClean="0"/>
              <a:t>москит, комар </a:t>
            </a:r>
          </a:p>
          <a:p>
            <a:r>
              <a:rPr lang="en-US" sz="1600" b="1" dirty="0" smtClean="0"/>
              <a:t>Wasp [</a:t>
            </a:r>
            <a:r>
              <a:rPr lang="en-US" sz="1600" b="1" dirty="0" err="1" smtClean="0"/>
              <a:t>wɔsp</a:t>
            </a:r>
            <a:r>
              <a:rPr lang="en-US" sz="1600" b="1" dirty="0" smtClean="0"/>
              <a:t>] – </a:t>
            </a:r>
            <a:r>
              <a:rPr lang="ru-RU" sz="1600" b="1" dirty="0" smtClean="0"/>
              <a:t>оса</a:t>
            </a:r>
          </a:p>
          <a:p>
            <a:r>
              <a:rPr lang="en-US" sz="1600" b="1" dirty="0" smtClean="0"/>
              <a:t>Neck (</a:t>
            </a:r>
            <a:r>
              <a:rPr lang="en-US" sz="1600" b="1" dirty="0" err="1" smtClean="0"/>
              <a:t>nek</a:t>
            </a:r>
            <a:r>
              <a:rPr lang="en-US" sz="1600" b="1" dirty="0" smtClean="0"/>
              <a:t>)</a:t>
            </a:r>
            <a:r>
              <a:rPr lang="ru-RU" sz="1600" b="1" dirty="0" smtClean="0"/>
              <a:t>- шея</a:t>
            </a:r>
          </a:p>
          <a:p>
            <a:r>
              <a:rPr lang="pt-BR" sz="1600" b="1" dirty="0" smtClean="0"/>
              <a:t>Paw (pɔ:)</a:t>
            </a:r>
            <a:r>
              <a:rPr lang="ru-RU" sz="1600" b="1" dirty="0" smtClean="0"/>
              <a:t>- лапа</a:t>
            </a:r>
          </a:p>
          <a:p>
            <a:r>
              <a:rPr lang="pt-BR" sz="1600" b="1" dirty="0" smtClean="0"/>
              <a:t>Ear (ɪə) </a:t>
            </a:r>
            <a:r>
              <a:rPr lang="ru-RU" sz="1600" b="1" dirty="0" smtClean="0"/>
              <a:t>- ухо</a:t>
            </a:r>
          </a:p>
          <a:p>
            <a:r>
              <a:rPr lang="en-US" sz="1600" b="1" dirty="0" smtClean="0"/>
              <a:t>Fur (</a:t>
            </a:r>
            <a:r>
              <a:rPr lang="en-US" sz="1600" b="1" dirty="0" err="1" smtClean="0"/>
              <a:t>fɜ</a:t>
            </a:r>
            <a:r>
              <a:rPr lang="en-US" sz="1600" b="1" dirty="0" smtClean="0"/>
              <a:t>:)</a:t>
            </a:r>
            <a:r>
              <a:rPr lang="ru-RU" sz="1600" b="1" dirty="0" smtClean="0"/>
              <a:t> - мех, шерсть, шкура</a:t>
            </a:r>
          </a:p>
          <a:p>
            <a:r>
              <a:rPr lang="en-US" sz="1600" b="1" dirty="0" smtClean="0"/>
              <a:t>Beak (</a:t>
            </a:r>
            <a:r>
              <a:rPr lang="en-US" sz="1600" b="1" dirty="0" err="1" smtClean="0"/>
              <a:t>bi:k</a:t>
            </a:r>
            <a:r>
              <a:rPr lang="en-US" sz="1600" b="1" dirty="0" smtClean="0"/>
              <a:t>) </a:t>
            </a:r>
            <a:r>
              <a:rPr lang="ru-RU" sz="1600" b="1" dirty="0" smtClean="0"/>
              <a:t>- клюв</a:t>
            </a:r>
          </a:p>
          <a:p>
            <a:r>
              <a:rPr lang="en-US" sz="1600" b="1" dirty="0" smtClean="0"/>
              <a:t>Feather (ˊ</a:t>
            </a:r>
            <a:r>
              <a:rPr lang="en-US" sz="1600" b="1" dirty="0" err="1" smtClean="0"/>
              <a:t>feðə</a:t>
            </a:r>
            <a:r>
              <a:rPr lang="en-US" sz="1600" b="1" dirty="0" smtClean="0"/>
              <a:t>)</a:t>
            </a:r>
            <a:r>
              <a:rPr lang="ru-RU" sz="1600" b="1" dirty="0" smtClean="0"/>
              <a:t> - птичье перо</a:t>
            </a:r>
            <a:endParaRPr lang="vi-VN" sz="1600" b="1" dirty="0" smtClean="0"/>
          </a:p>
          <a:p>
            <a:r>
              <a:rPr lang="pt-BR" sz="1600" b="1" dirty="0" smtClean="0"/>
              <a:t>Horn (hɔ:n)</a:t>
            </a:r>
            <a:r>
              <a:rPr lang="ru-RU" sz="1600" b="1" dirty="0" smtClean="0"/>
              <a:t> - </a:t>
            </a:r>
            <a:r>
              <a:rPr lang="pt-BR" sz="1600" b="1" dirty="0" smtClean="0"/>
              <a:t>рог</a:t>
            </a:r>
            <a:endParaRPr lang="ru-RU" sz="1600" b="1" dirty="0" smtClean="0"/>
          </a:p>
          <a:p>
            <a:r>
              <a:rPr lang="en-US" sz="1600" b="1" dirty="0" smtClean="0"/>
              <a:t>Claw (</a:t>
            </a:r>
            <a:r>
              <a:rPr lang="en-US" sz="1600" b="1" dirty="0" err="1" smtClean="0"/>
              <a:t>klɔ</a:t>
            </a:r>
            <a:r>
              <a:rPr lang="en-US" sz="1600" b="1" dirty="0" smtClean="0"/>
              <a:t>:)</a:t>
            </a:r>
            <a:r>
              <a:rPr lang="ru-RU" sz="1600" b="1" dirty="0" smtClean="0"/>
              <a:t> -коготь</a:t>
            </a:r>
            <a:endParaRPr lang="ru-RU" sz="1600" b="1" dirty="0" smtClean="0">
              <a:cs typeface="Arial" pitchFamily="34" charset="0"/>
            </a:endParaRPr>
          </a:p>
          <a:p>
            <a:r>
              <a:rPr lang="en-US" sz="1600" b="1" dirty="0" smtClean="0"/>
              <a:t>Hummingbird (ˊ</a:t>
            </a:r>
            <a:r>
              <a:rPr lang="en-US" sz="1600" b="1" dirty="0" err="1" smtClean="0"/>
              <a:t>hʌmɪŋbɜ:d</a:t>
            </a:r>
            <a:r>
              <a:rPr lang="en-US" sz="1600" b="1" dirty="0" smtClean="0"/>
              <a:t>) </a:t>
            </a:r>
            <a:r>
              <a:rPr lang="ru-RU" sz="1600" b="1" dirty="0" smtClean="0"/>
              <a:t>-</a:t>
            </a:r>
            <a:r>
              <a:rPr lang="en-US" sz="1600" b="1" dirty="0" smtClean="0"/>
              <a:t> </a:t>
            </a:r>
            <a:r>
              <a:rPr lang="ru-RU" sz="1600" b="1" dirty="0" smtClean="0"/>
              <a:t>колибри</a:t>
            </a:r>
            <a:endParaRPr lang="vi-VN" sz="1600" b="1" dirty="0" smtClean="0"/>
          </a:p>
          <a:p>
            <a:pPr lvl="0"/>
            <a:r>
              <a:rPr lang="en-US" sz="1600" b="1" dirty="0" smtClean="0"/>
              <a:t>Giraffe  [</a:t>
            </a:r>
            <a:r>
              <a:rPr lang="en-US" sz="1600" b="1" dirty="0" err="1" smtClean="0"/>
              <a:t>ʤɪˈrɑːf</a:t>
            </a:r>
            <a:r>
              <a:rPr lang="en-US" sz="1600" b="1" dirty="0" smtClean="0"/>
              <a:t>]  - </a:t>
            </a:r>
            <a:r>
              <a:rPr lang="ru-RU" sz="1600" b="1" dirty="0" smtClean="0"/>
              <a:t>жираф </a:t>
            </a:r>
          </a:p>
          <a:p>
            <a:r>
              <a:rPr lang="en-US" sz="1600" b="1" dirty="0" smtClean="0"/>
              <a:t>Rhino - |ˈ</a:t>
            </a:r>
            <a:r>
              <a:rPr lang="en-US" sz="1600" b="1" dirty="0" err="1" smtClean="0"/>
              <a:t>rʌɪnəʊ</a:t>
            </a:r>
            <a:r>
              <a:rPr lang="en-US" sz="1600" b="1" dirty="0" smtClean="0"/>
              <a:t>|</a:t>
            </a:r>
            <a:r>
              <a:rPr lang="ru-RU" sz="1600" b="1" dirty="0" smtClean="0"/>
              <a:t>- носорог</a:t>
            </a:r>
            <a:endParaRPr lang="en-US" sz="1600" b="1" dirty="0" smtClean="0"/>
          </a:p>
          <a:p>
            <a:endParaRPr lang="vi-VN" sz="1200" dirty="0" smtClean="0"/>
          </a:p>
          <a:p>
            <a:endParaRPr lang="en-US" sz="1200" dirty="0" smtClean="0"/>
          </a:p>
          <a:p>
            <a:endParaRPr lang="ru-RU" dirty="0"/>
          </a:p>
        </p:txBody>
      </p:sp>
      <p:pic>
        <p:nvPicPr>
          <p:cNvPr id="14" name="Содержимое 13" descr="FDNJ,EC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469255" y="0"/>
            <a:ext cx="1674745" cy="1193957"/>
          </a:xfrm>
        </p:spPr>
      </p:pic>
      <p:sp>
        <p:nvSpPr>
          <p:cNvPr id="15" name="Прямоугольник 14"/>
          <p:cNvSpPr/>
          <p:nvPr/>
        </p:nvSpPr>
        <p:spPr>
          <a:xfrm>
            <a:off x="2433376" y="428604"/>
            <a:ext cx="47103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Look. Read. Remember.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фон 2.jpg"/>
          <p:cNvPicPr>
            <a:picLocks noChangeAspect="1"/>
          </p:cNvPicPr>
          <p:nvPr/>
        </p:nvPicPr>
        <p:blipFill>
          <a:blip r:embed="rId3" cstate="print"/>
          <a:srcRect t="19568" r="8691" b="19568"/>
          <a:stretch>
            <a:fillRect/>
          </a:stretch>
        </p:blipFill>
        <p:spPr>
          <a:xfrm>
            <a:off x="-99075" y="16715"/>
            <a:ext cx="9243075" cy="6841285"/>
          </a:xfrm>
          <a:prstGeom prst="rect">
            <a:avLst/>
          </a:prstGeom>
        </p:spPr>
      </p:pic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r="16994"/>
          <a:stretch>
            <a:fillRect/>
          </a:stretch>
        </p:blipFill>
        <p:spPr>
          <a:xfrm>
            <a:off x="-71470" y="642918"/>
            <a:ext cx="1601036" cy="1285884"/>
          </a:xfr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2500306"/>
            <a:ext cx="1905013" cy="1143008"/>
          </a:xfrm>
          <a:prstGeom prst="rect">
            <a:avLst/>
          </a:prstGeom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615022"/>
            <a:ext cx="2071670" cy="1243002"/>
          </a:xfrm>
          <a:prstGeom prst="rect">
            <a:avLst/>
          </a:prstGeom>
        </p:spPr>
      </p:pic>
      <p:pic>
        <p:nvPicPr>
          <p:cNvPr id="7" name="Рисунок 6" descr="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00892" y="928670"/>
            <a:ext cx="1973580" cy="1478280"/>
          </a:xfrm>
          <a:prstGeom prst="rect">
            <a:avLst/>
          </a:prstGeom>
        </p:spPr>
      </p:pic>
      <p:pic>
        <p:nvPicPr>
          <p:cNvPr id="8" name="Рисунок 7" descr="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46" y="3786190"/>
            <a:ext cx="2133600" cy="1371600"/>
          </a:xfrm>
          <a:prstGeom prst="rect">
            <a:avLst/>
          </a:prstGeom>
        </p:spPr>
      </p:pic>
      <p:pic>
        <p:nvPicPr>
          <p:cNvPr id="10" name="Рисунок 9" descr="1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00892" y="2500306"/>
            <a:ext cx="1928794" cy="1267294"/>
          </a:xfrm>
          <a:prstGeom prst="rect">
            <a:avLst/>
          </a:prstGeom>
        </p:spPr>
      </p:pic>
      <p:pic>
        <p:nvPicPr>
          <p:cNvPr id="11" name="Рисунок 10" descr="1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071678"/>
            <a:ext cx="1501140" cy="1950720"/>
          </a:xfrm>
          <a:prstGeom prst="rect">
            <a:avLst/>
          </a:prstGeom>
        </p:spPr>
      </p:pic>
      <p:pic>
        <p:nvPicPr>
          <p:cNvPr id="12" name="Рисунок 11" descr="1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71868" y="2407090"/>
            <a:ext cx="1670051" cy="1160965"/>
          </a:xfrm>
          <a:prstGeom prst="rect">
            <a:avLst/>
          </a:prstGeom>
        </p:spPr>
      </p:pic>
      <p:pic>
        <p:nvPicPr>
          <p:cNvPr id="13" name="Рисунок 12" descr="1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00562" y="3786190"/>
            <a:ext cx="2057397" cy="1543048"/>
          </a:xfrm>
          <a:prstGeom prst="rect">
            <a:avLst/>
          </a:prstGeom>
        </p:spPr>
      </p:pic>
      <p:pic>
        <p:nvPicPr>
          <p:cNvPr id="14" name="Рисунок 13" descr="1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43702" y="3857628"/>
            <a:ext cx="2286000" cy="1424940"/>
          </a:xfrm>
          <a:prstGeom prst="rect">
            <a:avLst/>
          </a:prstGeom>
        </p:spPr>
      </p:pic>
      <p:pic>
        <p:nvPicPr>
          <p:cNvPr id="15" name="Рисунок 14" descr="2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00694" y="1285860"/>
            <a:ext cx="1285884" cy="964413"/>
          </a:xfrm>
          <a:prstGeom prst="rect">
            <a:avLst/>
          </a:prstGeom>
        </p:spPr>
      </p:pic>
      <p:pic>
        <p:nvPicPr>
          <p:cNvPr id="16" name="Рисунок 15" descr="2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43042" y="1285860"/>
            <a:ext cx="1773552" cy="1067813"/>
          </a:xfrm>
          <a:prstGeom prst="rect">
            <a:avLst/>
          </a:prstGeom>
        </p:spPr>
      </p:pic>
      <p:pic>
        <p:nvPicPr>
          <p:cNvPr id="17" name="Рисунок 16" descr="2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4143380"/>
            <a:ext cx="2090737" cy="1254442"/>
          </a:xfrm>
          <a:prstGeom prst="rect">
            <a:avLst/>
          </a:prstGeom>
        </p:spPr>
      </p:pic>
      <p:pic>
        <p:nvPicPr>
          <p:cNvPr id="18" name="Рисунок 17" descr="24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214546" y="5257691"/>
            <a:ext cx="2071702" cy="1600309"/>
          </a:xfrm>
          <a:prstGeom prst="rect">
            <a:avLst/>
          </a:prstGeom>
        </p:spPr>
      </p:pic>
      <p:pic>
        <p:nvPicPr>
          <p:cNvPr id="19" name="Рисунок 18" descr="25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381980" y="2519366"/>
            <a:ext cx="1547474" cy="1052510"/>
          </a:xfrm>
          <a:prstGeom prst="rect">
            <a:avLst/>
          </a:prstGeom>
        </p:spPr>
      </p:pic>
      <p:pic>
        <p:nvPicPr>
          <p:cNvPr id="20" name="Рисунок 19" descr="27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357686" y="5643578"/>
            <a:ext cx="1071570" cy="1071570"/>
          </a:xfrm>
          <a:prstGeom prst="rect">
            <a:avLst/>
          </a:prstGeom>
        </p:spPr>
      </p:pic>
      <p:pic>
        <p:nvPicPr>
          <p:cNvPr id="21" name="Рисунок 20" descr="28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7572395" y="5572140"/>
            <a:ext cx="1493158" cy="1207100"/>
          </a:xfrm>
          <a:prstGeom prst="rect">
            <a:avLst/>
          </a:prstGeom>
        </p:spPr>
      </p:pic>
      <p:pic>
        <p:nvPicPr>
          <p:cNvPr id="22" name="Рисунок 21" descr="2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714744" y="1285860"/>
            <a:ext cx="1426840" cy="1019172"/>
          </a:xfrm>
          <a:prstGeom prst="rect">
            <a:avLst/>
          </a:prstGeom>
        </p:spPr>
      </p:pic>
      <p:pic>
        <p:nvPicPr>
          <p:cNvPr id="23" name="Рисунок 22" descr="31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500694" y="5413242"/>
            <a:ext cx="1928826" cy="144475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3000364" y="357166"/>
            <a:ext cx="29754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Name the animals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0" y="642918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1785918" y="1357298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3929058" y="1928802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30" name="Овал 29"/>
          <p:cNvSpPr/>
          <p:nvPr/>
        </p:nvSpPr>
        <p:spPr>
          <a:xfrm>
            <a:off x="6429388" y="1857364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31" name="Овал 30"/>
          <p:cNvSpPr/>
          <p:nvPr/>
        </p:nvSpPr>
        <p:spPr>
          <a:xfrm>
            <a:off x="7215206" y="1000108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0" y="3571876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000364" y="3143248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4857784" y="3143248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5643570" y="2571744"/>
            <a:ext cx="357158" cy="35719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8215338" y="3357562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</a:t>
            </a:r>
            <a:endParaRPr lang="ru-RU" sz="1400" dirty="0"/>
          </a:p>
        </p:txBody>
      </p:sp>
      <p:sp>
        <p:nvSpPr>
          <p:cNvPr id="37" name="Овал 36"/>
          <p:cNvSpPr/>
          <p:nvPr/>
        </p:nvSpPr>
        <p:spPr>
          <a:xfrm>
            <a:off x="0" y="5072074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11</a:t>
            </a:r>
            <a:endParaRPr lang="ru-RU" sz="1400" dirty="0"/>
          </a:p>
        </p:txBody>
      </p:sp>
      <p:sp>
        <p:nvSpPr>
          <p:cNvPr id="38" name="Овал 37"/>
          <p:cNvSpPr/>
          <p:nvPr/>
        </p:nvSpPr>
        <p:spPr>
          <a:xfrm>
            <a:off x="3714744" y="3857628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12</a:t>
            </a:r>
            <a:endParaRPr lang="ru-RU" sz="1400" dirty="0"/>
          </a:p>
        </p:txBody>
      </p:sp>
      <p:sp>
        <p:nvSpPr>
          <p:cNvPr id="39" name="Овал 38"/>
          <p:cNvSpPr/>
          <p:nvPr/>
        </p:nvSpPr>
        <p:spPr>
          <a:xfrm>
            <a:off x="4643438" y="4929198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13</a:t>
            </a:r>
            <a:endParaRPr lang="ru-RU" sz="1400" dirty="0"/>
          </a:p>
        </p:txBody>
      </p:sp>
      <p:sp>
        <p:nvSpPr>
          <p:cNvPr id="40" name="Овал 39"/>
          <p:cNvSpPr/>
          <p:nvPr/>
        </p:nvSpPr>
        <p:spPr>
          <a:xfrm>
            <a:off x="6786578" y="4929198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14</a:t>
            </a:r>
            <a:endParaRPr lang="ru-RU" sz="1400" dirty="0"/>
          </a:p>
        </p:txBody>
      </p:sp>
      <p:sp>
        <p:nvSpPr>
          <p:cNvPr id="41" name="Овал 40"/>
          <p:cNvSpPr/>
          <p:nvPr/>
        </p:nvSpPr>
        <p:spPr>
          <a:xfrm>
            <a:off x="1428728" y="5715016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15</a:t>
            </a:r>
            <a:endParaRPr lang="ru-RU" sz="1400" dirty="0"/>
          </a:p>
        </p:txBody>
      </p:sp>
      <p:sp>
        <p:nvSpPr>
          <p:cNvPr id="42" name="Овал 41"/>
          <p:cNvSpPr/>
          <p:nvPr/>
        </p:nvSpPr>
        <p:spPr>
          <a:xfrm>
            <a:off x="3643306" y="6429396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16</a:t>
            </a:r>
            <a:endParaRPr lang="ru-RU" sz="1400" dirty="0"/>
          </a:p>
        </p:txBody>
      </p:sp>
      <p:sp>
        <p:nvSpPr>
          <p:cNvPr id="43" name="Овал 42"/>
          <p:cNvSpPr/>
          <p:nvPr/>
        </p:nvSpPr>
        <p:spPr>
          <a:xfrm>
            <a:off x="4357686" y="6572248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17</a:t>
            </a:r>
            <a:endParaRPr lang="ru-RU" sz="1400" dirty="0"/>
          </a:p>
        </p:txBody>
      </p:sp>
      <p:sp>
        <p:nvSpPr>
          <p:cNvPr id="44" name="Овал 43"/>
          <p:cNvSpPr/>
          <p:nvPr/>
        </p:nvSpPr>
        <p:spPr>
          <a:xfrm>
            <a:off x="6786578" y="5500702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18</a:t>
            </a:r>
            <a:endParaRPr lang="ru-RU" sz="1400" dirty="0"/>
          </a:p>
        </p:txBody>
      </p:sp>
      <p:sp>
        <p:nvSpPr>
          <p:cNvPr id="45" name="Овал 44"/>
          <p:cNvSpPr/>
          <p:nvPr/>
        </p:nvSpPr>
        <p:spPr>
          <a:xfrm>
            <a:off x="8429652" y="6429396"/>
            <a:ext cx="571504" cy="2857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19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д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17530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en-US" sz="2200" b="1" dirty="0" smtClean="0"/>
              <a:t>Station 2 </a:t>
            </a:r>
            <a:br>
              <a:rPr lang="en-US" sz="2200" b="1" dirty="0" smtClean="0"/>
            </a:b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3600" dirty="0" smtClean="0"/>
          </a:p>
        </p:txBody>
      </p:sp>
      <p:pic>
        <p:nvPicPr>
          <p:cNvPr id="6" name="Рисунок 5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7" y="1462533"/>
            <a:ext cx="3429025" cy="2568459"/>
          </a:xfrm>
          <a:prstGeom prst="rect">
            <a:avLst/>
          </a:prstGeom>
        </p:spPr>
      </p:pic>
      <p:pic>
        <p:nvPicPr>
          <p:cNvPr id="9" name="Рисунок 8" descr="гепар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4286256"/>
            <a:ext cx="3429024" cy="2286016"/>
          </a:xfrm>
          <a:prstGeom prst="rect">
            <a:avLst/>
          </a:prstGeom>
        </p:spPr>
      </p:pic>
      <p:pic>
        <p:nvPicPr>
          <p:cNvPr id="10" name="Рисунок 9" descr="medved_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786190"/>
            <a:ext cx="3290648" cy="2786082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500034" y="1857364"/>
            <a:ext cx="2857520" cy="114300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en-US" sz="2000" b="1" dirty="0" smtClean="0"/>
              <a:t>Which animal is the </a:t>
            </a:r>
          </a:p>
          <a:p>
            <a:pPr marL="342900" indent="-342900" algn="ctr"/>
            <a:r>
              <a:rPr lang="en-US" sz="2000" b="1" dirty="0" smtClean="0"/>
              <a:t>fastest ?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0496" y="571480"/>
            <a:ext cx="11432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Quiz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д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928802"/>
            <a:ext cx="3429024" cy="2253005"/>
          </a:xfrm>
          <a:prstGeom prst="rect">
            <a:avLst/>
          </a:prstGeom>
        </p:spPr>
      </p:pic>
      <p:pic>
        <p:nvPicPr>
          <p:cNvPr id="8" name="Рисунок 7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2500306"/>
            <a:ext cx="2495028" cy="3242269"/>
          </a:xfrm>
          <a:prstGeom prst="rect">
            <a:avLst/>
          </a:prstGeom>
        </p:spPr>
      </p:pic>
      <p:pic>
        <p:nvPicPr>
          <p:cNvPr id="11" name="Рисунок 10" descr="18889010-R3L8T8D-1000-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4357694"/>
            <a:ext cx="3432457" cy="2286016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2000232" y="500042"/>
            <a:ext cx="5143536" cy="64294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2000" b="1" dirty="0" smtClean="0"/>
              <a:t>2) </a:t>
            </a:r>
            <a:r>
              <a:rPr lang="en-US" sz="2000" b="1" dirty="0" smtClean="0"/>
              <a:t>Which animal has got the longest neck?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д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/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9" name="Рисунок 8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2271850"/>
            <a:ext cx="2698075" cy="3506128"/>
          </a:xfrm>
          <a:prstGeom prst="rect">
            <a:avLst/>
          </a:prstGeom>
        </p:spPr>
      </p:pic>
      <p:pic>
        <p:nvPicPr>
          <p:cNvPr id="10" name="Рисунок 9" descr="23.jpg"/>
          <p:cNvPicPr>
            <a:picLocks noChangeAspect="1"/>
          </p:cNvPicPr>
          <p:nvPr/>
        </p:nvPicPr>
        <p:blipFill>
          <a:blip r:embed="rId4" cstate="print"/>
          <a:srcRect r="16291"/>
          <a:stretch>
            <a:fillRect/>
          </a:stretch>
        </p:blipFill>
        <p:spPr>
          <a:xfrm>
            <a:off x="4357686" y="1857364"/>
            <a:ext cx="3089666" cy="2214578"/>
          </a:xfrm>
          <a:prstGeom prst="rect">
            <a:avLst/>
          </a:prstGeom>
        </p:spPr>
      </p:pic>
      <p:pic>
        <p:nvPicPr>
          <p:cNvPr id="12" name="Рисунок 11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3635" y="4214818"/>
            <a:ext cx="3147323" cy="2357454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2214546" y="500042"/>
            <a:ext cx="4643470" cy="64294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2000" b="1" dirty="0" smtClean="0"/>
              <a:t>3) </a:t>
            </a:r>
            <a:r>
              <a:rPr lang="en-US" sz="2000" b="1" dirty="0" smtClean="0"/>
              <a:t>Which animal is the biggest?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д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" name="Рисунок 6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610504"/>
            <a:ext cx="3286147" cy="2461438"/>
          </a:xfrm>
          <a:prstGeom prst="rect">
            <a:avLst/>
          </a:prstGeom>
        </p:spPr>
      </p:pic>
      <p:pic>
        <p:nvPicPr>
          <p:cNvPr id="8" name="Рисунок 7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4357694"/>
            <a:ext cx="3571900" cy="2218338"/>
          </a:xfrm>
          <a:prstGeom prst="rect">
            <a:avLst/>
          </a:prstGeom>
        </p:spPr>
      </p:pic>
      <p:pic>
        <p:nvPicPr>
          <p:cNvPr id="11" name="Рисунок 10" descr="pig_PNG22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1643050"/>
            <a:ext cx="2786082" cy="2465186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10" name="Блок-схема: альтернативный процесс 9"/>
          <p:cNvSpPr/>
          <p:nvPr/>
        </p:nvSpPr>
        <p:spPr>
          <a:xfrm>
            <a:off x="2428860" y="428604"/>
            <a:ext cx="4643470" cy="64294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2000" b="1" dirty="0" smtClean="0"/>
              <a:t>4) </a:t>
            </a:r>
            <a:r>
              <a:rPr lang="en-US" sz="2000" b="1" dirty="0" smtClean="0"/>
              <a:t>Which animal is the most beautiful?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д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1496" r="31496"/>
          <a:stretch>
            <a:fillRect/>
          </a:stretch>
        </p:blipFill>
        <p:spPr>
          <a:xfrm>
            <a:off x="0" y="0"/>
            <a:ext cx="9144000" cy="6857938"/>
          </a:xfrm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357297"/>
            <a:ext cx="3465330" cy="2306019"/>
          </a:xfrm>
          <a:prstGeom prst="rect">
            <a:avLst/>
          </a:prstGeom>
        </p:spPr>
      </p:pic>
      <p:pic>
        <p:nvPicPr>
          <p:cNvPr id="12" name="Рисунок 11" descr="medved_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2357430"/>
            <a:ext cx="3286148" cy="2782273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2285984" y="428604"/>
            <a:ext cx="4643470" cy="64294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2000" b="1" dirty="0" smtClean="0"/>
              <a:t>5) </a:t>
            </a:r>
            <a:r>
              <a:rPr lang="en-US" sz="2000" b="1" dirty="0" smtClean="0"/>
              <a:t>Which animal is the funniest?</a:t>
            </a:r>
            <a:endParaRPr lang="ru-RU" sz="2000" b="1" dirty="0"/>
          </a:p>
        </p:txBody>
      </p:sp>
      <p:pic>
        <p:nvPicPr>
          <p:cNvPr id="3074" name="Picture 2" descr="C:\Users\1\Desktop\обезьяна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71942"/>
            <a:ext cx="3178991" cy="2543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3220</TotalTime>
  <Words>1094</Words>
  <Application>Microsoft Office PowerPoint</Application>
  <PresentationFormat>Экран (4:3)</PresentationFormat>
  <Paragraphs>341</Paragraphs>
  <Slides>24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Tahoma</vt:lpstr>
      <vt:lpstr>Times New Roman</vt:lpstr>
      <vt:lpstr>Тема Office</vt:lpstr>
      <vt:lpstr>Презентация PowerPoint</vt:lpstr>
      <vt:lpstr>Презентация PowerPoint</vt:lpstr>
      <vt:lpstr>Station 1.  </vt:lpstr>
      <vt:lpstr>Презентация PowerPoint</vt:lpstr>
      <vt:lpstr>Station 2    </vt:lpstr>
      <vt:lpstr>Презентация PowerPoint</vt:lpstr>
      <vt:lpstr> </vt:lpstr>
      <vt:lpstr>    </vt:lpstr>
      <vt:lpstr>Презентация PowerPoint</vt:lpstr>
      <vt:lpstr>Station 3</vt:lpstr>
      <vt:lpstr>Keys</vt:lpstr>
      <vt:lpstr>Station 4  </vt:lpstr>
      <vt:lpstr>Check your answer</vt:lpstr>
      <vt:lpstr>Презентация PowerPoint</vt:lpstr>
      <vt:lpstr>Презентация PowerPoint</vt:lpstr>
      <vt:lpstr>Station 6 </vt:lpstr>
      <vt:lpstr>Keys</vt:lpstr>
      <vt:lpstr>Choose the correct item</vt:lpstr>
      <vt:lpstr>Make up the sentences as many as you can</vt:lpstr>
      <vt:lpstr>   ] </vt:lpstr>
      <vt:lpstr>Station 8</vt:lpstr>
      <vt:lpstr>Station 9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днс</cp:lastModifiedBy>
  <cp:revision>301</cp:revision>
  <dcterms:created xsi:type="dcterms:W3CDTF">2016-03-07T11:00:15Z</dcterms:created>
  <dcterms:modified xsi:type="dcterms:W3CDTF">2022-03-22T14:32:57Z</dcterms:modified>
</cp:coreProperties>
</file>