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51D3-0BFD-46C4-922F-503B5F15B6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99E89-78EA-4032-9096-3F2B261E49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n-w.ru/%d0%b8%d0%bd%d1%82%d0%b5%d1%80%d0%b5%d1%81%d0%bd%d1%8b%d0%b5-%d1%84%d0%b0%d0%ba%d1%82%d1%8b-%d0%be-%d1%85%d0%b0%d0%b1%d0%b0%d1%80%d0%be%d0%b2%d1%81%d0%ba%d0%b5/" TargetMode="External"/><Relationship Id="rId2" Type="http://schemas.openxmlformats.org/officeDocument/2006/relationships/hyperlink" Target="http://in-w.ru/%d0%b8%d0%bd%d1%82%d0%b5%d1%80%d0%b5%d1%81%d0%bd%d1%8b%d0%b5-%d1%84%d0%b0%d0%ba%d1%82%d1%8b-%d0%be%d0%b1-%d0%be%d1%80%d0%b5%d0%bd%d0%b1%d1%83%d1%80%d0%b3%d1%81%d0%ba%d0%be%d0%b9-%d0%be%d0%b1%d0%bb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автономное общеобразовательное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«Полазненская средняя общеобразовательная школа №1»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11086"/>
            <a:ext cx="8579296" cy="45150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Образовательная практика:</a:t>
            </a:r>
          </a:p>
          <a:p>
            <a:pPr algn="ctr">
              <a:buNone/>
            </a:pPr>
            <a:r>
              <a:rPr lang="ru-RU" b="1" dirty="0" smtClean="0"/>
              <a:t>«Конструирование моста»</a:t>
            </a:r>
          </a:p>
          <a:p>
            <a:pPr algn="ctr">
              <a:buNone/>
            </a:pPr>
            <a:r>
              <a:rPr lang="ru-RU" sz="2400" dirty="0" smtClean="0"/>
              <a:t>(для учащихся 7 классов)</a:t>
            </a:r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2000" dirty="0" smtClean="0"/>
              <a:t>Руководитель: учитель технологии</a:t>
            </a:r>
          </a:p>
          <a:p>
            <a:pPr algn="r">
              <a:buNone/>
            </a:pPr>
            <a:r>
              <a:rPr lang="ru-RU" sz="2000" b="1" dirty="0" smtClean="0"/>
              <a:t>Спицын Эдуард Анатольевич</a:t>
            </a:r>
          </a:p>
          <a:p>
            <a:pPr algn="r">
              <a:buNone/>
            </a:pPr>
            <a:endParaRPr lang="ru-RU" sz="1800" b="1" dirty="0" smtClean="0"/>
          </a:p>
          <a:p>
            <a:pPr algn="r">
              <a:buNone/>
            </a:pPr>
            <a:endParaRPr lang="ru-RU" sz="1800" b="1" dirty="0" smtClean="0"/>
          </a:p>
          <a:p>
            <a:pPr algn="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2000" b="1" dirty="0" err="1" smtClean="0"/>
              <a:t>Полазна</a:t>
            </a:r>
            <a:r>
              <a:rPr lang="ru-RU" sz="2000" b="1" dirty="0" smtClean="0"/>
              <a:t> 2019 </a:t>
            </a:r>
            <a:r>
              <a:rPr lang="ru-RU" sz="2000" dirty="0" smtClean="0"/>
              <a:t>г.</a:t>
            </a:r>
            <a:r>
              <a:rPr lang="ru-RU" sz="2000" b="1" dirty="0" smtClean="0"/>
              <a:t>      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Условия практики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конструкция моста не должна быть меньше 600 мм;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во время изготовления конструкция моста не испытывается;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применяются только предложенные материалы;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время на изготовление конструкции: 1 час 30 мин;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испытание проводят 2 человека от команды.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Материалы для конструкции моста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Пластмассовые трубочки;</a:t>
            </a:r>
          </a:p>
          <a:p>
            <a:pPr>
              <a:buFontTx/>
              <a:buChar char="-"/>
            </a:pPr>
            <a:r>
              <a:rPr lang="ru-RU" dirty="0" smtClean="0"/>
              <a:t>Деревянные палочки;</a:t>
            </a:r>
          </a:p>
          <a:p>
            <a:pPr>
              <a:buFontTx/>
              <a:buChar char="-"/>
            </a:pPr>
            <a:r>
              <a:rPr lang="ru-RU" dirty="0" smtClean="0"/>
              <a:t>Скотч;</a:t>
            </a:r>
          </a:p>
          <a:p>
            <a:pPr>
              <a:buFontTx/>
              <a:buChar char="-"/>
            </a:pPr>
            <a:r>
              <a:rPr lang="ru-RU" dirty="0" smtClean="0"/>
              <a:t>Нитки;</a:t>
            </a:r>
          </a:p>
          <a:p>
            <a:pPr>
              <a:buFontTx/>
              <a:buChar char="-"/>
            </a:pPr>
            <a:r>
              <a:rPr lang="ru-RU" dirty="0" smtClean="0"/>
              <a:t>Изолента. </a:t>
            </a:r>
            <a:endParaRPr lang="ru-RU" dirty="0"/>
          </a:p>
        </p:txBody>
      </p:sp>
      <p:pic>
        <p:nvPicPr>
          <p:cNvPr id="1026" name="Picture 2" descr="C:\Users\Эдик\Desktop\100pcs-Bright-Colorful-Plastic-Bendable-Drinking-Straws-Disposable-Beverage-Straws-Wedding-Decor-Mixed-Colors-Party-Suppl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071546"/>
            <a:ext cx="3286149" cy="3714776"/>
          </a:xfrm>
          <a:prstGeom prst="rect">
            <a:avLst/>
          </a:prstGeom>
          <a:noFill/>
        </p:spPr>
      </p:pic>
      <p:pic>
        <p:nvPicPr>
          <p:cNvPr id="1027" name="Picture 3" descr="C:\Users\Эдик\Desktop\1.jpg_q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786190"/>
            <a:ext cx="3500462" cy="2571768"/>
          </a:xfrm>
          <a:prstGeom prst="rect">
            <a:avLst/>
          </a:prstGeom>
          <a:noFill/>
        </p:spPr>
      </p:pic>
      <p:pic>
        <p:nvPicPr>
          <p:cNvPr id="1028" name="Picture 4" descr="C:\Users\Эдик\Desktop\d876bb0ad7b21fcbb49c42a0f140c4b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884621"/>
            <a:ext cx="1571636" cy="1452700"/>
          </a:xfrm>
          <a:prstGeom prst="rect">
            <a:avLst/>
          </a:prstGeom>
          <a:noFill/>
        </p:spPr>
      </p:pic>
      <p:pic>
        <p:nvPicPr>
          <p:cNvPr id="1029" name="Picture 5" descr="C:\Users\Эдик\Desktop\2dbab34f-02cc-11e9-b05b-0cc47aaa761e_870d3eea-0375-11e9-b05b-0cc47aaa761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857760"/>
            <a:ext cx="2428892" cy="1357322"/>
          </a:xfrm>
          <a:prstGeom prst="rect">
            <a:avLst/>
          </a:prstGeom>
          <a:noFill/>
        </p:spPr>
      </p:pic>
      <p:pic>
        <p:nvPicPr>
          <p:cNvPr id="1030" name="Picture 6" descr="C:\Users\Эдик\Desktop\142986645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000372"/>
            <a:ext cx="1928826" cy="642942"/>
          </a:xfrm>
          <a:prstGeom prst="rect">
            <a:avLst/>
          </a:prstGeom>
          <a:noFill/>
        </p:spPr>
      </p:pic>
      <p:pic>
        <p:nvPicPr>
          <p:cNvPr id="9" name="Picture 3" descr="C:\Users\Эдик\Desktop\1.jpg_q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856182"/>
            <a:ext cx="3500462" cy="2571768"/>
          </a:xfrm>
          <a:prstGeom prst="rect">
            <a:avLst/>
          </a:prstGeom>
          <a:noFill/>
        </p:spPr>
      </p:pic>
      <p:pic>
        <p:nvPicPr>
          <p:cNvPr id="10" name="Picture 2" descr="C:\Users\Эдик\Desktop\100pcs-Bright-Colorful-Plastic-Bendable-Drinking-Straws-Disposable-Beverage-Straws-Wedding-Decor-Mixed-Colors-Party-Suppl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6339" y="1080926"/>
            <a:ext cx="3286149" cy="3714776"/>
          </a:xfrm>
          <a:prstGeom prst="rect">
            <a:avLst/>
          </a:prstGeom>
          <a:noFill/>
        </p:spPr>
      </p:pic>
      <p:pic>
        <p:nvPicPr>
          <p:cNvPr id="11" name="Picture 2" descr="C:\Users\Эдик\Desktop\100pcs-Bright-Colorful-Plastic-Bendable-Drinking-Straws-Disposable-Beverage-Straws-Wedding-Decor-Mixed-Colors-Party-Suppl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9040" y="1254108"/>
            <a:ext cx="3286149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Участие в краевом конкурсе                            </a:t>
            </a:r>
            <a:r>
              <a:rPr lang="ru-RU" sz="2800" b="1" dirty="0" smtClean="0"/>
              <a:t>«Инженерные соревнования»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00198"/>
            <a:ext cx="260263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2808312" cy="4525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00198"/>
            <a:ext cx="253062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Школьный метапредметный день</a:t>
            </a:r>
            <a:br>
              <a:rPr lang="ru-RU" sz="2800" b="1" dirty="0" smtClean="0"/>
            </a:br>
            <a:r>
              <a:rPr lang="ru-RU" sz="2800" b="1" dirty="0" smtClean="0"/>
              <a:t>(конструирование моста учащимися 6 классов)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260263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00200"/>
            <a:ext cx="2664296" cy="4525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00200"/>
            <a:ext cx="2674640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День открытых дверей                        (конструирование моста вместе с родителями)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" y="3645024"/>
            <a:ext cx="2530624" cy="27649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49" y="2420888"/>
            <a:ext cx="2808312" cy="2841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7639"/>
            <a:ext cx="2551348" cy="2947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Испытание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274914" cy="4248472"/>
          </a:xfrm>
        </p:spPr>
      </p:pic>
    </p:spTree>
    <p:extLst>
      <p:ext uri="{BB962C8B-B14F-4D97-AF65-F5344CB8AC3E}">
        <p14:creationId xmlns:p14="http://schemas.microsoft.com/office/powerpoint/2010/main" val="255636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Почему мосты разрушаются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		Разрушенный мост – это серьезное происшествие, которое может привести к гибели людей, полной остановки передвижения через реку и большим финансовым трудностям. Причин вывода из строя сооружения много, и все они имеют разный характер, однако все случаи можно разделить на три группы: </a:t>
            </a:r>
          </a:p>
          <a:p>
            <a:pPr algn="just">
              <a:buNone/>
            </a:pPr>
            <a:r>
              <a:rPr lang="ru-RU" sz="2000" dirty="0" smtClean="0"/>
              <a:t>		 Вследствие природных катастроф, таких, как землетрясения, оползни, паводки и другие. Эта группа объединяет около 60 % всех несчастных случаев. </a:t>
            </a:r>
          </a:p>
          <a:p>
            <a:pPr algn="just">
              <a:buNone/>
            </a:pPr>
            <a:r>
              <a:rPr lang="ru-RU" sz="2000" dirty="0" smtClean="0"/>
              <a:t>		 Вследствие неправильного возведения конструкций, дефектов, ошибок, которые были совершены при строительстве мостов. Сюда же можно отнести ошибочное или неточное проектирование. Такие происшествия составляют около 30 % от общего количества. </a:t>
            </a:r>
          </a:p>
          <a:p>
            <a:pPr algn="just">
              <a:buNone/>
            </a:pPr>
            <a:r>
              <a:rPr lang="ru-RU" sz="2000" dirty="0" smtClean="0"/>
              <a:t>		Остальные 10 % случаев разрушения происходили из-за неправильной эксплуатации мостовой конструкции.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Крупнейшие кражи мостов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Autofit/>
          </a:bodyPr>
          <a:lstStyle/>
          <a:p>
            <a:pPr fontAlgn="base"/>
            <a:r>
              <a:rPr lang="ru-RU" sz="1600" dirty="0" smtClean="0"/>
              <a:t>В сентябре 2008 года рядом с деревней Грубчице украли железнодорожный мост.</a:t>
            </a:r>
          </a:p>
          <a:p>
            <a:pPr fontAlgn="base"/>
            <a:r>
              <a:rPr lang="ru-RU" sz="1600" dirty="0" smtClean="0"/>
              <a:t>В 2011 году В поселке Норт-Бивер в Пенсильвании также украли металлический мост. Мост находился в лесистой местности. Длина моста составляла примерно 15 метров, а ширина - около шести метров. Сооружение было изготовлено из гофрированной стали. Предположительно, для демонтажа моста злоумышленник (или группа злоумышленников) использовал газовый резак. Приблизительная стоимость моста составляет $ 100 000. Злоумышленников найти не удалось.</a:t>
            </a:r>
          </a:p>
          <a:p>
            <a:pPr fontAlgn="base"/>
            <a:r>
              <a:rPr lang="ru-RU" sz="1600" dirty="0" smtClean="0"/>
              <a:t>В апреле 2012 года возле города Соколов (Западная Чехия) грабители похитили четырёхметровый десятитонный пешеходный мост над железнодорожными путями. Власти города были в курсе работ по демонтажу. Единственное, чего не знали власти, так это того, что документы на демонтаж были фальшивыми.</a:t>
            </a:r>
          </a:p>
          <a:p>
            <a:pPr fontAlgn="base"/>
            <a:r>
              <a:rPr lang="ru-RU" sz="1600" dirty="0" smtClean="0"/>
              <a:t>Житель Гайского района </a:t>
            </a:r>
            <a:r>
              <a:rPr lang="ru-RU" sz="1600" u="sng" dirty="0" smtClean="0">
                <a:hlinkClick r:id="rId2"/>
              </a:rPr>
              <a:t>Оренбургской области</a:t>
            </a:r>
            <a:r>
              <a:rPr lang="ru-RU" sz="1600" dirty="0" smtClean="0"/>
              <a:t> сдал в металлолом понтонный мост в декабре 2010 года.</a:t>
            </a:r>
          </a:p>
          <a:p>
            <a:pPr fontAlgn="base"/>
            <a:r>
              <a:rPr lang="ru-RU" sz="1600" dirty="0" smtClean="0"/>
              <a:t>В </a:t>
            </a:r>
            <a:r>
              <a:rPr lang="ru-RU" sz="1600" u="sng" dirty="0" smtClean="0">
                <a:hlinkClick r:id="rId3"/>
              </a:rPr>
              <a:t>Хабаровске</a:t>
            </a:r>
            <a:r>
              <a:rPr lang="ru-RU" sz="1600" dirty="0" smtClean="0"/>
              <a:t> был украден мост над тепломагистралью ночью 29 декабря 2007 года.</a:t>
            </a:r>
          </a:p>
          <a:p>
            <a:pPr fontAlgn="base"/>
            <a:r>
              <a:rPr lang="ru-RU" sz="1600" dirty="0" smtClean="0"/>
              <a:t>Мост разобрали и в </a:t>
            </a:r>
            <a:r>
              <a:rPr lang="ru-RU" sz="1600" u="sng" dirty="0" smtClean="0">
                <a:solidFill>
                  <a:srgbClr val="0070C0"/>
                </a:solidFill>
              </a:rPr>
              <a:t>Карагандинской области </a:t>
            </a:r>
            <a:r>
              <a:rPr lang="ru-RU" sz="1600" dirty="0" smtClean="0"/>
              <a:t>в 2016 году.</a:t>
            </a:r>
          </a:p>
          <a:p>
            <a:pPr fontAlgn="base"/>
            <a:r>
              <a:rPr lang="ru-RU" sz="1600" dirty="0" smtClean="0"/>
              <a:t>В 2016 году в Пугачевском районе </a:t>
            </a:r>
            <a:r>
              <a:rPr lang="ru-RU" sz="1600" u="sng" dirty="0" smtClean="0">
                <a:solidFill>
                  <a:srgbClr val="0070C0"/>
                </a:solidFill>
              </a:rPr>
              <a:t>Саратовской области </a:t>
            </a:r>
            <a:r>
              <a:rPr lang="ru-RU" sz="1600" dirty="0" smtClean="0"/>
              <a:t>парень украл </a:t>
            </a:r>
            <a:r>
              <a:rPr lang="ru-RU" sz="1800" dirty="0" smtClean="0"/>
              <a:t>подвесной мост через реку.</a:t>
            </a:r>
          </a:p>
          <a:p>
            <a:pPr fontAlgn="base"/>
            <a:r>
              <a:rPr lang="ru-RU" sz="1800" dirty="0" smtClean="0"/>
              <a:t>В октябре 2017 года в </a:t>
            </a:r>
            <a:r>
              <a:rPr lang="ru-RU" sz="1800" u="sng" dirty="0" smtClean="0">
                <a:solidFill>
                  <a:srgbClr val="0070C0"/>
                </a:solidFill>
              </a:rPr>
              <a:t>Красноярском крае </a:t>
            </a:r>
            <a:r>
              <a:rPr lang="ru-RU" sz="1800" dirty="0" smtClean="0"/>
              <a:t>злоумышленники украли мост.</a:t>
            </a:r>
          </a:p>
          <a:p>
            <a:pPr>
              <a:buNone/>
            </a:pP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328614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76"/>
            <a:ext cx="8229600" cy="271464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Ходят люди по мосту.</a:t>
            </a:r>
            <a:br>
              <a:rPr lang="ru-RU" sz="2800" b="1" dirty="0" smtClean="0"/>
            </a:br>
            <a:r>
              <a:rPr lang="ru-RU" sz="2800" b="1" dirty="0" smtClean="0"/>
              <a:t>В эту сторону и в ту.</a:t>
            </a:r>
            <a:br>
              <a:rPr lang="ru-RU" sz="2800" b="1" dirty="0" smtClean="0"/>
            </a:br>
            <a:r>
              <a:rPr lang="ru-RU" sz="2800" b="1" dirty="0" smtClean="0"/>
              <a:t>А когда идут лошадки,</a:t>
            </a:r>
            <a:br>
              <a:rPr lang="ru-RU" sz="2800" b="1" dirty="0" smtClean="0"/>
            </a:br>
            <a:r>
              <a:rPr lang="ru-RU" sz="2800" b="1" dirty="0" smtClean="0"/>
              <a:t>Держит спину мостик шаткий.</a:t>
            </a:r>
            <a:br>
              <a:rPr lang="ru-RU" sz="2800" b="1" dirty="0" smtClean="0"/>
            </a:br>
            <a:r>
              <a:rPr lang="ru-RU" sz="2800" b="1" dirty="0" smtClean="0"/>
              <a:t>И не скрипнет нипочём.</a:t>
            </a:r>
            <a:br>
              <a:rPr lang="ru-RU" sz="2800" b="1" dirty="0" smtClean="0"/>
            </a:br>
            <a:r>
              <a:rPr lang="ru-RU" sz="2800" b="1" dirty="0" smtClean="0"/>
              <a:t>Хорошо быть силачом!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278608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C:\Users\Эдик\Desktop\depositphotos_13825565-stock-illustration-kids-crossing-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16136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97568"/>
          </a:xfrm>
        </p:spPr>
        <p:txBody>
          <a:bodyPr>
            <a:normAutofit/>
          </a:bodyPr>
          <a:lstStyle/>
          <a:p>
            <a:r>
              <a:rPr lang="ru-RU" sz="11500" dirty="0" smtClean="0"/>
              <a:t>«</a:t>
            </a:r>
            <a:r>
              <a:rPr lang="ru-RU" sz="11500" b="1" dirty="0" smtClean="0"/>
              <a:t>Мост</a:t>
            </a:r>
            <a:r>
              <a:rPr lang="ru-RU" sz="11500" dirty="0" smtClean="0"/>
              <a:t>»?</a:t>
            </a:r>
            <a:endParaRPr lang="ru-RU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a typeface="Microsoft JhengHei" pitchFamily="34" charset="-120"/>
                <a:cs typeface="Arial Unicode MS" pitchFamily="34" charset="-128"/>
              </a:rPr>
              <a:t>Мост</a:t>
            </a:r>
            <a:endParaRPr lang="ru-RU" sz="2800" dirty="0">
              <a:ea typeface="Microsoft JhengHei" pitchFamily="34" charset="-120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5054617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Искусственное сооружение, возведенное через реку, озеро, болото, овраг, пролив или любое другое физическое препятствие. </a:t>
            </a:r>
            <a:r>
              <a:rPr lang="ru-RU" sz="2400" b="1" dirty="0" smtClean="0"/>
              <a:t>Мост</a:t>
            </a:r>
            <a:r>
              <a:rPr lang="ru-RU" sz="2400" dirty="0" smtClean="0"/>
              <a:t>, возведённый через дорогу, называют путепроводом, </a:t>
            </a:r>
            <a:r>
              <a:rPr lang="ru-RU" sz="2400" b="1" dirty="0" smtClean="0"/>
              <a:t>мост</a:t>
            </a:r>
            <a:r>
              <a:rPr lang="ru-RU" sz="2400" dirty="0" smtClean="0"/>
              <a:t> через овраг или ущелье — виадуком.</a:t>
            </a:r>
            <a:endParaRPr lang="ru-RU" sz="2400" dirty="0"/>
          </a:p>
        </p:txBody>
      </p:sp>
      <p:pic>
        <p:nvPicPr>
          <p:cNvPr id="1026" name="Picture 2" descr="C:\Users\Эдик\Desktop\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514353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87" y="118685"/>
            <a:ext cx="8229600" cy="10112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Историческая справка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8843" y="1291413"/>
            <a:ext cx="3257544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Самый древний мост обнаружили в </a:t>
            </a:r>
            <a:r>
              <a:rPr lang="ru-RU" dirty="0" err="1" smtClean="0"/>
              <a:t>Сергиев-Посадском</a:t>
            </a:r>
            <a:r>
              <a:rPr lang="ru-RU" dirty="0" smtClean="0"/>
              <a:t> районе Подмосковья. </a:t>
            </a:r>
            <a:br>
              <a:rPr lang="ru-RU" dirty="0" smtClean="0"/>
            </a:br>
            <a:r>
              <a:rPr lang="ru-RU" dirty="0" smtClean="0"/>
              <a:t>Он сделан семь с половиной тысяч лет назад из берёзовых брёвен при помощи каменных топоров без единого гвоздя и соединял берега речки Дубны.</a:t>
            </a:r>
          </a:p>
          <a:p>
            <a:pPr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400" dirty="0" smtClean="0"/>
              <a:t>(История России для детей и взрослых. Изд-во Белый город)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Эдик\Desktop\staryi-most-iz-breven-0000953475-preview.jpg"/>
          <p:cNvPicPr>
            <a:picLocks noChangeAspect="1" noChangeArrowheads="1"/>
          </p:cNvPicPr>
          <p:nvPr/>
        </p:nvPicPr>
        <p:blipFill rotWithShape="1">
          <a:blip r:embed="rId2"/>
          <a:srcRect l="2148" t="2108" r="3176" b="15773"/>
          <a:stretch/>
        </p:blipFill>
        <p:spPr bwMode="auto">
          <a:xfrm>
            <a:off x="509139" y="1286671"/>
            <a:ext cx="4889704" cy="4945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Эдик\Desktop\DSC_740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011" y="1439409"/>
            <a:ext cx="4813910" cy="4680190"/>
          </a:xfrm>
          <a:prstGeom prst="rect">
            <a:avLst/>
          </a:prstGeom>
          <a:noFill/>
        </p:spPr>
      </p:pic>
      <p:pic>
        <p:nvPicPr>
          <p:cNvPr id="3077" name="Picture 5" descr="C:\Users\Эдик\Desktop\5d2da8aa59ad70be092aa7e18a2f42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6861" y="1504822"/>
            <a:ext cx="4093026" cy="4209969"/>
          </a:xfrm>
          <a:prstGeom prst="rect">
            <a:avLst/>
          </a:prstGeom>
          <a:noFill/>
        </p:spPr>
      </p:pic>
      <p:pic>
        <p:nvPicPr>
          <p:cNvPr id="3075" name="Picture 3" descr="C:\Users\Эдик\Desktop\Samye-krasivye-peshehodnye-mosty-mira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2714" y="1519612"/>
            <a:ext cx="4129459" cy="4011424"/>
          </a:xfrm>
          <a:prstGeom prst="rect">
            <a:avLst/>
          </a:prstGeom>
          <a:noFill/>
        </p:spPr>
      </p:pic>
      <p:pic>
        <p:nvPicPr>
          <p:cNvPr id="3079" name="Picture 7" descr="C:\Users\Эдик\Desktop\18affb45d4889caee05d63fe35777ff9--bridge-engineering-underwater-hot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9176" y="1552972"/>
            <a:ext cx="4900128" cy="4039455"/>
          </a:xfrm>
          <a:prstGeom prst="rect">
            <a:avLst/>
          </a:prstGeom>
          <a:noFill/>
        </p:spPr>
      </p:pic>
      <p:pic>
        <p:nvPicPr>
          <p:cNvPr id="3076" name="Picture 4" descr="C:\Users\Эдик\Desktop\amur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7672" y="1385399"/>
            <a:ext cx="5331435" cy="48242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96765"/>
            <a:ext cx="8229600" cy="8683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Виды мостов по назначению</a:t>
            </a:r>
            <a:endParaRPr lang="ru-RU" sz="3200" b="1" dirty="0"/>
          </a:p>
        </p:txBody>
      </p:sp>
      <p:pic>
        <p:nvPicPr>
          <p:cNvPr id="3074" name="Picture 2" descr="C:\Users\Эдик\Desktop\city-bridge-229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031843"/>
            <a:ext cx="5336213" cy="565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Применяемые материалы для строительства мостов</a:t>
            </a:r>
            <a:endParaRPr lang="ru-RU" sz="2800" b="1" dirty="0"/>
          </a:p>
        </p:txBody>
      </p:sp>
      <p:pic>
        <p:nvPicPr>
          <p:cNvPr id="4098" name="Picture 2" descr="C:\Users\Эдик\Desktop\a5db062e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7506"/>
            <a:ext cx="4500594" cy="2571768"/>
          </a:xfrm>
          <a:prstGeom prst="rect">
            <a:avLst/>
          </a:prstGeom>
          <a:noFill/>
        </p:spPr>
      </p:pic>
      <p:pic>
        <p:nvPicPr>
          <p:cNvPr id="4099" name="Picture 3" descr="C:\Users\Эдик\Desktop\bridge-river-sky-mounta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81536"/>
            <a:ext cx="3571900" cy="2571768"/>
          </a:xfrm>
          <a:prstGeom prst="rect">
            <a:avLst/>
          </a:prstGeom>
          <a:noFill/>
        </p:spPr>
      </p:pic>
      <p:pic>
        <p:nvPicPr>
          <p:cNvPr id="4100" name="Picture 4" descr="C:\Users\Эдик\Desktop\bridge-3444864__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970149"/>
            <a:ext cx="4429156" cy="2678121"/>
          </a:xfrm>
          <a:prstGeom prst="rect">
            <a:avLst/>
          </a:prstGeom>
          <a:noFill/>
        </p:spPr>
      </p:pic>
      <p:pic>
        <p:nvPicPr>
          <p:cNvPr id="4101" name="Picture 5" descr="C:\Users\Эдик\Desktop\wooden-bridge-451620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005064"/>
            <a:ext cx="364333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Задача практики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Построить модель моста из предложенных материалов</a:t>
            </a:r>
            <a:endParaRPr lang="ru-RU" dirty="0"/>
          </a:p>
        </p:txBody>
      </p:sp>
      <p:pic>
        <p:nvPicPr>
          <p:cNvPr id="1026" name="Picture 2" descr="C:\Users\Эдик\Desktop\woodenbridge_01.pnga4cca0ae-0672-4cf1-8f70-836eca2c84eaOrigin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275018"/>
            <a:ext cx="8143932" cy="358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Цель практики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Испытать конструкцию моста на устойчивость к грузам</a:t>
            </a:r>
            <a:endParaRPr lang="ru-RU" dirty="0"/>
          </a:p>
        </p:txBody>
      </p:sp>
      <p:pic>
        <p:nvPicPr>
          <p:cNvPr id="1026" name="Picture 2" descr="C:\Users\Эдик\Desktop\9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229200"/>
            <a:ext cx="2000264" cy="1428760"/>
          </a:xfrm>
          <a:prstGeom prst="rect">
            <a:avLst/>
          </a:prstGeom>
          <a:noFill/>
        </p:spPr>
      </p:pic>
      <p:pic>
        <p:nvPicPr>
          <p:cNvPr id="2050" name="Picture 2" descr="C:\Users\Эдик\Desktop\9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61492"/>
            <a:ext cx="6300691" cy="3578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200</Words>
  <Application>Microsoft Office PowerPoint</Application>
  <PresentationFormat>Экран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 Unicode MS</vt:lpstr>
      <vt:lpstr>Microsoft JhengHei</vt:lpstr>
      <vt:lpstr>Arial</vt:lpstr>
      <vt:lpstr>Calibri</vt:lpstr>
      <vt:lpstr>Wingdings</vt:lpstr>
      <vt:lpstr>Тема Office</vt:lpstr>
      <vt:lpstr>Муниципальное автономное общеобразовательное учреждение «Полазненская средняя общеобразовательная школа №1»</vt:lpstr>
      <vt:lpstr>Ходят люди по мосту. В эту сторону и в ту. А когда идут лошадки, Держит спину мостик шаткий. И не скрипнет нипочём. Хорошо быть силачом!</vt:lpstr>
      <vt:lpstr>«Мост»?</vt:lpstr>
      <vt:lpstr>Мост</vt:lpstr>
      <vt:lpstr>Историческая справка</vt:lpstr>
      <vt:lpstr>Виды мостов по назначению</vt:lpstr>
      <vt:lpstr>Применяемые материалы для строительства мостов</vt:lpstr>
      <vt:lpstr>Задача практики</vt:lpstr>
      <vt:lpstr>Цель практики</vt:lpstr>
      <vt:lpstr>Условия практики</vt:lpstr>
      <vt:lpstr>Материалы для конструкции моста</vt:lpstr>
      <vt:lpstr>Участие в краевом конкурсе                            «Инженерные соревнования»</vt:lpstr>
      <vt:lpstr>Школьный метапредметный день (конструирование моста учащимися 6 классов)</vt:lpstr>
      <vt:lpstr>День открытых дверей                        (конструирование моста вместе с родителями)</vt:lpstr>
      <vt:lpstr>Испытание</vt:lpstr>
      <vt:lpstr>Почему мосты разрушаются</vt:lpstr>
      <vt:lpstr>Крупнейшие кражи мостов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Полазненская СОШ №1</dc:title>
  <dc:creator>Эдуард Анатольевич</dc:creator>
  <cp:lastModifiedBy>default</cp:lastModifiedBy>
  <cp:revision>31</cp:revision>
  <cp:lastPrinted>2019-09-10T15:06:01Z</cp:lastPrinted>
  <dcterms:created xsi:type="dcterms:W3CDTF">2019-09-09T09:20:19Z</dcterms:created>
  <dcterms:modified xsi:type="dcterms:W3CDTF">2021-11-11T17:00:02Z</dcterms:modified>
</cp:coreProperties>
</file>