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76" r:id="rId11"/>
    <p:sldId id="266" r:id="rId12"/>
    <p:sldId id="273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7" r:id="rId21"/>
    <p:sldId id="280" r:id="rId22"/>
    <p:sldId id="281" r:id="rId23"/>
    <p:sldId id="278" r:id="rId24"/>
    <p:sldId id="279" r:id="rId25"/>
    <p:sldId id="283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62BD2F-2A05-4911-8DDF-D5210FBBDD0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A424DD9-E851-41A9-B761-CB1668084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slava-cccp.narod.ru/blok5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trassa.narod.ru/piter/liferoad/tsvetok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trassa.narod.ru/piter/liferoad/savicheva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trassa.narod.ru/piter/liferoad/razkolts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rkomi.ru/kp/foto/03_192_5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62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east Impacted" pitchFamily="2" charset="0"/>
              </a:rPr>
              <a:t>ДЕТИ БЛОКАДНОГО ЛЕНИНГРАДА</a:t>
            </a:r>
            <a:endParaRPr lang="ru-RU" sz="4000" dirty="0">
              <a:latin typeface="Beast Impacted" pitchFamily="2" charset="0"/>
            </a:endParaRPr>
          </a:p>
        </p:txBody>
      </p:sp>
      <p:pic>
        <p:nvPicPr>
          <p:cNvPr id="3" name="Рисунок 2" descr="http://gorod.tomsk.ru/uploads/56967/1304685882/37015678_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88" y="1160826"/>
            <a:ext cx="496855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gorod.tomsk.ru/uploads/56967/1304685882/37015678_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811">
            <a:off x="5671325" y="1715795"/>
            <a:ext cx="2857500" cy="239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respek.info/watermark.php?i=71.jpg&amp;p=73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555">
            <a:off x="562869" y="2598394"/>
            <a:ext cx="3053340" cy="38210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528702" y="6250320"/>
            <a:ext cx="356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 </a:t>
            </a:r>
            <a:r>
              <a:rPr lang="ru-RU" smtClean="0"/>
              <a:t>Журавлев Арсений </a:t>
            </a:r>
            <a:r>
              <a:rPr lang="ru-RU" dirty="0" smtClean="0"/>
              <a:t>9 б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58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6085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just">
              <a:spcAft>
                <a:spcPts val="0"/>
              </a:spcAft>
              <a:tabLst>
                <a:tab pos="210693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В городе резко возросло количество краж, убийств с целью завладения  продуктовыми карточками. Начались налеты на хлебные фургоны и булочные. В пищу шло все. Первыми были съедены домашние животные. Люди отдирали обои и ели остатки клейстера, с аптечек съедалось всё что было пригодно в пищу:  касторка, вазелин, глицерин. Варили суп из столярного клея.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 descr="C:\Users\s\Desktop\Новая папка (4)\329594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7" y="548680"/>
            <a:ext cx="4081800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15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Самое тяжёлое время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детей блокадного Ленинграда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были декабрь 1941 и январь 1942 годов.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зимних каникул из-за большой смертности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многие школы закрылись.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 же школы которые остались, оказались полностью на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обеспечении персонала и детей.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Отопление было печное, в помещениях было очень холодно.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Занятия проводились по 25 минут.  Дети сидели в шубах и валенках.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занятий производилась заготовка дров для отопления помещений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7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spek.info/watermark.php?i=55.jpg&amp;p=73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1459"/>
            <a:ext cx="7488832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2" y="6083990"/>
            <a:ext cx="609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Занятия в начальных классах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7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воспоминай  юных блокадников: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51344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Adventure" pitchFamily="2" charset="0"/>
                <a:ea typeface="Times New Roman"/>
              </a:rPr>
              <a:t>Хорошо помню, как мы пришли в свою школу № 359. Занятия проводились 3 раза в неделю по 3 урока в день. Все учебные классы располагались в северном крыле здания, поскольку оно было наименее опасным при артиллерийских обстрелах. В школе было печное отопление, но поскольку дров было мало и отапливалась лишь меньшая часть здания, в классах было холодно. Занимались в пальто, валенках. Заданий на дом мы не получали. Писать приходилось редко из-за того, что онемевшие от холода руки плохо слушались, а чернила замерзали. В случае воздушной тревоги занятия прекращались, и мы переходили в бомбоубежище, расположенное в здании рядом со школой. </a:t>
            </a:r>
            <a:endParaRPr lang="ru-RU" sz="2800" dirty="0">
              <a:latin typeface="Adventur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6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По распоряжению Ленсовета в конце декабря 1941 г. - начале 1942 г. в школах начали прекращать занятия </a:t>
            </a:r>
          </a:p>
          <a:p>
            <a:pPr algn="ctr"/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2800" b="1" dirty="0"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Тем не менее в соответствии с решением </a:t>
            </a:r>
            <a:r>
              <a:rPr lang="ru-RU" sz="2800" b="1" dirty="0" err="1" smtClean="0">
                <a:effectLst/>
                <a:latin typeface="Times New Roman"/>
                <a:ea typeface="Times New Roman"/>
              </a:rPr>
              <a:t>Ленгорисполкома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 для всех детей были проведены новогодние елки. </a:t>
            </a:r>
            <a:endParaRPr lang="ru-RU" sz="2800" dirty="0"/>
          </a:p>
        </p:txBody>
      </p:sp>
      <p:sp>
        <p:nvSpPr>
          <p:cNvPr id="3" name="AutoShape 2" descr="http://berkovich-zametki.com/2010/Starina/Nomer2/Ochin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gorod.tomsk.ru/uploads/56967/1304685882/37015678_1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69" y="2609029"/>
            <a:ext cx="4392488" cy="39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671" y="5733256"/>
            <a:ext cx="4652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Ёлка в палате детской больницы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9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Для детей фронтовиков билеты были бесплатными. </a:t>
            </a:r>
          </a:p>
          <a:p>
            <a:pPr algn="ctr"/>
            <a:endParaRPr lang="ru-RU" sz="2800" b="1" dirty="0">
              <a:latin typeface="Times New Roman"/>
              <a:ea typeface="Times New Roman"/>
            </a:endParaRPr>
          </a:p>
          <a:p>
            <a:r>
              <a:rPr lang="ru-RU" b="1" dirty="0" smtClean="0">
                <a:effectLst/>
                <a:latin typeface="Times New Roman"/>
                <a:ea typeface="Times New Roman"/>
              </a:rPr>
              <a:t>Из воспоминаний:</a:t>
            </a:r>
          </a:p>
          <a:p>
            <a:pPr algn="ctr"/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effectLst/>
                <a:latin typeface="Adventure" pitchFamily="2" charset="0"/>
                <a:ea typeface="Times New Roman"/>
              </a:rPr>
              <a:t>На праздничный обед нам разнесли по тарелке горячего супа с лапшой из серой муки и с маленьким ломтиком черного поджаренного хлеба, а на второе - кашу с мясной котлеткой. Суп дети съели, а второе и хлеб сложили в баночки и унесли домой, чтобы поделиться с членами своей семьи. Из содержимого подарка мне запомнились конфеты из льняного жмыха, пряник и 2 мандарина.</a:t>
            </a:r>
            <a:endParaRPr lang="ru-RU" sz="2800" dirty="0">
              <a:latin typeface="Adventur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6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62" y="98072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"/>
                <a:ea typeface="Times New Roman"/>
              </a:rPr>
              <a:t>Ленинград был городом-фронтом, и все дети вели себя как фронтовики. В школу и домой шли по той стороне улицы, которая была наименее опасна при артиллерийских обстрелах. </a:t>
            </a:r>
          </a:p>
          <a:p>
            <a:pPr algn="ctr"/>
            <a:r>
              <a:rPr lang="ru-RU" sz="3200" b="1" dirty="0" smtClean="0">
                <a:effectLst/>
                <a:latin typeface="Times New Roman"/>
                <a:ea typeface="Times New Roman"/>
              </a:rPr>
              <a:t>Поскольку еще с 22 июля 1941 г. было известно, что и немцы, и финны намеревались использовать против ленинградцев отравляющие вещества, в школу ходили с противогазами.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7957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espek.info/watermark.php?i=3.jpg&amp;p=73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4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6078482"/>
            <a:ext cx="649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Тренировочная эвакуация учащихся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4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Осенью 1942 года активизировалась работа комсомольских и пионерских организаций. </a:t>
            </a:r>
          </a:p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Основной задачей воссозданных тимуровских команд стала забота о семьях воинов-фронтовиков и инвалидах войны. </a:t>
            </a:r>
          </a:p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Для семей фронтовиков тимуровцы заготавливали дрова. </a:t>
            </a:r>
          </a:p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В госпиталях навещали раненых, выступали перед ними с концертами, читали им книги, газеты, писали письма родным и знакомым, когда бойцы не могли этого сделать сами.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743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4397"/>
            <a:ext cx="69884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Многие дети писали стихи, вели дневники.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Один из таких  дневников потряс весь мир.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дневник Тани Савичевой.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ABXIFGK\Desktop\фото Ленинграда\0007-007-Deti-blokad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"/>
          <a:stretch/>
        </p:blipFill>
        <p:spPr bwMode="auto">
          <a:xfrm>
            <a:off x="4979098" y="2392519"/>
            <a:ext cx="3836276" cy="2573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282" y="1988840"/>
            <a:ext cx="48245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Он хранится в музее Пискарёвского кладбища.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i="1" dirty="0" smtClean="0">
                <a:effectLst/>
                <a:latin typeface="Adventure" pitchFamily="2" charset="0"/>
                <a:ea typeface="Times New Roman"/>
                <a:cs typeface="Times New Roman"/>
              </a:rPr>
              <a:t>"Женя умерла 28 декабря в 12.00. час. утра 1941 г.</a:t>
            </a:r>
            <a:endParaRPr lang="ru-RU" sz="2000" i="1" dirty="0" smtClean="0">
              <a:effectLst/>
              <a:latin typeface="Adventure" pitchFamily="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i="1" dirty="0" smtClean="0">
                <a:effectLst/>
                <a:latin typeface="Adventure" pitchFamily="2" charset="0"/>
                <a:ea typeface="Times New Roman"/>
                <a:cs typeface="Times New Roman"/>
              </a:rPr>
              <a:t>Бабушка умерла 25 января 3 ч. Дня 1942 г. Лека умер 17 марта в 5 час. утра 1942 г.</a:t>
            </a:r>
            <a:endParaRPr lang="ru-RU" sz="2000" i="1" dirty="0" smtClean="0">
              <a:effectLst/>
              <a:latin typeface="Adventure" pitchFamily="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i="1" dirty="0" smtClean="0">
                <a:effectLst/>
                <a:latin typeface="Adventure" pitchFamily="2" charset="0"/>
                <a:ea typeface="Times New Roman"/>
                <a:cs typeface="Times New Roman"/>
              </a:rPr>
              <a:t>Дядя Вася умер 13 апреля 2ч. Ночь 1942 г.</a:t>
            </a:r>
            <a:endParaRPr lang="ru-RU" sz="2000" i="1" dirty="0" smtClean="0">
              <a:effectLst/>
              <a:latin typeface="Adventure" pitchFamily="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i="1" dirty="0" smtClean="0">
                <a:effectLst/>
                <a:latin typeface="Adventure" pitchFamily="2" charset="0"/>
                <a:ea typeface="Times New Roman"/>
                <a:cs typeface="Times New Roman"/>
              </a:rPr>
              <a:t>Дядя Лёша 10 мая в 4 ч. Дня 1942.</a:t>
            </a:r>
            <a:endParaRPr lang="ru-RU" sz="2000" i="1" dirty="0" smtClean="0">
              <a:effectLst/>
              <a:latin typeface="Adventure" pitchFamily="2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i="1" dirty="0" smtClean="0">
                <a:effectLst/>
                <a:latin typeface="Adventure" pitchFamily="2" charset="0"/>
                <a:ea typeface="Times New Roman"/>
                <a:cs typeface="Times New Roman"/>
              </a:rPr>
              <a:t>Савичевы умерли. Умерли все".</a:t>
            </a:r>
            <a:endParaRPr lang="ru-RU" sz="2000" i="1" dirty="0">
              <a:effectLst/>
              <a:latin typeface="Adventure" pitchFamily="2" charset="0"/>
              <a:ea typeface="Calibri"/>
              <a:cs typeface="Times New Roman"/>
            </a:endParaRPr>
          </a:p>
        </p:txBody>
      </p:sp>
      <p:pic>
        <p:nvPicPr>
          <p:cNvPr id="10242" name="Picture 2" descr="D:\РИСУНКИ\праздники\9_may_2010\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318">
            <a:off x="7183583" y="5048067"/>
            <a:ext cx="1575309" cy="204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2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1"/>
            <a:ext cx="5040560" cy="633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spcAft>
                <a:spcPts val="0"/>
              </a:spcAft>
              <a:tabLst>
                <a:tab pos="2371725" algn="l"/>
              </a:tabLst>
            </a:pPr>
            <a:r>
              <a:rPr lang="ru-RU" sz="2800" dirty="0" smtClean="0">
                <a:effectLst/>
                <a:latin typeface="Adventure" pitchFamily="2" charset="0"/>
                <a:ea typeface="Times New Roman"/>
              </a:rPr>
              <a:t>Летом 1941 года на Ленинград шла группа армий "Север", общей численностью 500 тысяч человек, под командованием </a:t>
            </a:r>
          </a:p>
          <a:p>
            <a:pPr marR="12700" algn="ctr">
              <a:spcAft>
                <a:spcPts val="0"/>
              </a:spcAft>
            </a:pPr>
            <a:r>
              <a:rPr lang="ru-RU" sz="2800" dirty="0" smtClean="0">
                <a:effectLst/>
                <a:latin typeface="Adventure" pitchFamily="2" charset="0"/>
                <a:ea typeface="Times New Roman"/>
              </a:rPr>
              <a:t>генерал-фельдмаршала фон </a:t>
            </a:r>
            <a:r>
              <a:rPr lang="ru-RU" sz="2800" dirty="0" err="1" smtClean="0">
                <a:effectLst/>
                <a:latin typeface="Adventure" pitchFamily="2" charset="0"/>
                <a:ea typeface="Times New Roman"/>
              </a:rPr>
              <a:t>Лееба</a:t>
            </a:r>
            <a:r>
              <a:rPr lang="ru-RU" sz="2800" dirty="0" smtClean="0">
                <a:effectLst/>
                <a:latin typeface="Adventure" pitchFamily="2" charset="0"/>
                <a:ea typeface="Times New Roman"/>
              </a:rPr>
              <a:t>. </a:t>
            </a:r>
          </a:p>
          <a:p>
            <a:pPr algn="ctr"/>
            <a:r>
              <a:rPr lang="ru-RU" sz="2800" dirty="0" smtClean="0">
                <a:effectLst/>
                <a:latin typeface="Adventure" pitchFamily="2" charset="0"/>
                <a:ea typeface="Courier New"/>
              </a:rPr>
              <a:t> </a:t>
            </a:r>
            <a:r>
              <a:rPr lang="ru-RU" sz="2800" dirty="0" err="1" smtClean="0">
                <a:effectLst/>
                <a:latin typeface="Adventure" pitchFamily="2" charset="0"/>
                <a:ea typeface="Courier New"/>
              </a:rPr>
              <a:t>Леебу</a:t>
            </a:r>
            <a:r>
              <a:rPr lang="ru-RU" sz="2800" dirty="0" smtClean="0">
                <a:effectLst/>
                <a:latin typeface="Adventure" pitchFamily="2" charset="0"/>
                <a:ea typeface="Courier New"/>
              </a:rPr>
              <a:t>	поручалось уничтожить части Красной армии, расположенные в Прибалтике, развить наступление, захватить все военно-морские базы на Балтийском море и к 21 июля овладеть Ленинградом</a:t>
            </a:r>
            <a:endParaRPr lang="ru-RU" sz="2800" dirty="0">
              <a:latin typeface="Adventure" pitchFamily="2" charset="0"/>
            </a:endParaRPr>
          </a:p>
        </p:txBody>
      </p:sp>
      <p:pic>
        <p:nvPicPr>
          <p:cNvPr id="3" name="Picture 2" descr="C:\Users\MABXIFGK\Desktop\фото Ленинграда\leeb_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1" y="632070"/>
            <a:ext cx="3710607" cy="5136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39509" y="57689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prstClr val="black"/>
                  </a:solidFill>
                  <a:prstDash val="solid"/>
                </a:ln>
                <a:latin typeface="Adventure" pitchFamily="2" charset="0"/>
              </a:rPr>
              <a:t>Фельдмаршал</a:t>
            </a:r>
          </a:p>
          <a:p>
            <a:pPr lvl="0" algn="ctr"/>
            <a:r>
              <a:rPr lang="ru-RU" sz="3600" b="1" dirty="0">
                <a:ln w="10541" cmpd="sng">
                  <a:solidFill>
                    <a:prstClr val="black"/>
                  </a:solidFill>
                  <a:prstDash val="solid"/>
                </a:ln>
                <a:latin typeface="Adventure" pitchFamily="2" charset="0"/>
              </a:rPr>
              <a:t>Фон </a:t>
            </a:r>
            <a:r>
              <a:rPr lang="ru-RU" sz="3600" b="1" dirty="0" err="1" smtClean="0">
                <a:ln w="10541" cmpd="sng">
                  <a:solidFill>
                    <a:prstClr val="black"/>
                  </a:solidFill>
                  <a:prstDash val="solid"/>
                </a:ln>
                <a:latin typeface="Adventure" pitchFamily="2" charset="0"/>
              </a:rPr>
              <a:t>Лееб</a:t>
            </a:r>
            <a:endParaRPr lang="ru-RU" sz="3600" b="1" dirty="0">
              <a:ln w="10541" cmpd="sng">
                <a:solidFill>
                  <a:prstClr val="black"/>
                </a:solidFill>
                <a:prstDash val="solid"/>
              </a:ln>
              <a:latin typeface="Adventur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4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4572000" cy="2378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 Петербурге открыта мемориальная доска в память о Тане. "В этом доме Таня Савичева написала блокадный дневник. 1941-1942 годы", - написано на доске в память о ленинградской девочке.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Также на ней начертаны строки из её дневника: "Осталась одна Таня".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http://festival.1september.ru/articles/606912/presentation/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256583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2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3"/>
            <a:ext cx="5040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/>
                <a:ea typeface="Times New Roman"/>
              </a:rPr>
              <a:t>Война в жестокой слепоте своей соединяет несоединимое: дети и кровь, дети и смерть. В годы битв наша страна делала всё, чтобы уберечь детей от страданий. Но порой эти усилия оставались тщетными. И когда дети беспощадной волею судьбы оказывались в пекле страданий и невзгод, они вели себя как герои, осилили, вынесли то, что, казалось бы, и взрослому преодолеть не всегда под силу.</a:t>
            </a:r>
            <a:endParaRPr lang="ru-RU" sz="2800" dirty="0"/>
          </a:p>
        </p:txBody>
      </p:sp>
      <p:pic>
        <p:nvPicPr>
          <p:cNvPr id="3" name="Рисунок 2" descr="http://gorod.tomsk.ru/uploads/56967/1304685882/37015678_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1"/>
            <a:ext cx="3408437" cy="236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gorod.tomsk.ru/uploads/56967/1304685882/37015678_1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35" y="3933056"/>
            <a:ext cx="3649588" cy="2791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227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604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Мальчишки - разведчики, токари, пахари, поэты, мыслители, артисты, охранители городов, целители ран - они выдержали войну и победили вместе со взрослыми.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49080"/>
            <a:ext cx="8460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Молодые пожарные охраняли Таврический дворец, Эрмитаж, они помогли сохранить Смольный. Подростки вставали к заводскому станку, заменяя ушедших на фронт отцов и старших братьев. Они тушили бомбы-зажигалки, помогали раненым и продолжали учиться.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8439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Times New Roman"/>
                <a:ea typeface="Times New Roman"/>
              </a:rPr>
              <a:t>Юные ленинградцы в двух-трёх километрах от фашистов рубили лес, таскали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тяжеленные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брёвна к лесным дорогам. Гибли от вражеских снарядов, работали от темна до темна, по пояс в снегу, под ледяным дождём.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10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Ленинграде 15 тысяч мальчиков и девочек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получили медаль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«За оборону Ленинграда»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www.slava-cccp.narod.ru/blok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332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3683481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блокадных днях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 так и не узнали: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 юностью и детством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Где черта?..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Нам в сорок третьем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Выдали медали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только в сорок пятом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Паспорта.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ИСУНКИ\праздники\9_may_2010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65" y="332656"/>
            <a:ext cx="2273356" cy="170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82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rassa.narod.ru/piter/liferoad/tsvetok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8028"/>
            <a:ext cx="7055693" cy="475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0"/>
            <a:ext cx="7991797" cy="18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Памятник "Цветок жизни"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(бетонный памятник возвышается на высоком берегу небольшой речки Лубья, он посвящён юным ленинградцам, погибшим в годы блокады).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7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rassa.narod.ru/piter/liferoad/savicheva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808"/>
            <a:ext cx="7345362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48680"/>
            <a:ext cx="5165004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Памятник "Дневник Тани Савичевой"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5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rassa.narod.ru/piter/liferoad/razkolts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56099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095" y="1271076"/>
            <a:ext cx="5868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/>
                <a:ea typeface="Times New Roman"/>
              </a:rPr>
              <a:t>Памятник "Разорванное кольцо"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072" y="764704"/>
            <a:ext cx="2843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"Потомок знай! В суровые года</a:t>
            </a:r>
            <a:b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Верны народу, долгу и Отчизне.</a:t>
            </a:r>
            <a:b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Через торосы Ладожского льда,</a:t>
            </a:r>
            <a:b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Отсюда мы вели Дорогу жизни.</a:t>
            </a:r>
            <a:b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Чтоб жизнь не умирала никогда".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3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 из 240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404813"/>
            <a:ext cx="43688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548680"/>
            <a:ext cx="402554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Пискарёвское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мемориальное кладбище.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Здесь лежат ленинградцы.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Здесь горожане – мужчины, женщины, дети.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Рядом с ними солдаты-красноармейцы.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Всею жизнью своею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Они защищали тебя, Ленинград…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D:\РИСУНКИ\0_4c263_f20687a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8506">
            <a:off x="-441255" y="-368469"/>
            <a:ext cx="2213330" cy="154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50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92100" algn="ctr">
              <a:lnSpc>
                <a:spcPts val="2185"/>
              </a:lnSpc>
              <a:spcAft>
                <a:spcPts val="1180"/>
              </a:spcAft>
            </a:pP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Тем, кто родился после, войны, многого  уже не понять, и того что пережило военное поколение - не пережить.  Можно  только слушать рассказы  тех, кто выжил, и постараться осознать, попытаться почувствовать, что они пережили, и сохранить эта в памяти...  И отдать дань вечного уважения и вечной благодарности.</a:t>
            </a:r>
          </a:p>
          <a:p>
            <a:pPr marL="12700" marR="292100" algn="ctr">
              <a:lnSpc>
                <a:spcPts val="2185"/>
              </a:lnSpc>
              <a:spcAft>
                <a:spcPts val="1180"/>
              </a:spcAft>
            </a:pPr>
            <a:endParaRPr lang="ru-RU" sz="2400" spc="-100" dirty="0">
              <a:latin typeface="Times New Roman" pitchFamily="18" charset="0"/>
              <a:ea typeface="Courier New"/>
              <a:cs typeface="Times New Roman" pitchFamily="18" charset="0"/>
            </a:endParaRPr>
          </a:p>
          <a:p>
            <a:pPr marL="12700" marR="292100" algn="ctr">
              <a:lnSpc>
                <a:spcPts val="2185"/>
              </a:lnSpc>
              <a:spcAft>
                <a:spcPts val="1180"/>
              </a:spcAft>
            </a:pPr>
            <a:endParaRPr lang="ru-RU" sz="2400" dirty="0" smtClean="0">
              <a:effectLst/>
              <a:latin typeface="Times New Roman" pitchFamily="18" charset="0"/>
              <a:ea typeface="Courier New"/>
              <a:cs typeface="Times New Roman" pitchFamily="18" charset="0"/>
            </a:endParaRPr>
          </a:p>
          <a:p>
            <a:pPr marL="12700" marR="292100" algn="ctr">
              <a:lnSpc>
                <a:spcPts val="2210"/>
              </a:lnSpc>
              <a:spcAft>
                <a:spcPts val="1405"/>
              </a:spcAft>
            </a:pP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Те, кто пережил блокаду, были обычными людьми. </a:t>
            </a:r>
          </a:p>
          <a:p>
            <a:pPr marL="12700" marR="292100" algn="ctr">
              <a:lnSpc>
                <a:spcPts val="2210"/>
              </a:lnSpc>
              <a:spcAft>
                <a:spcPts val="1405"/>
              </a:spcAft>
            </a:pP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Они сумели  совершить невозможное - пережить ледяной ад. </a:t>
            </a:r>
          </a:p>
          <a:p>
            <a:pPr marL="12700" marR="292100" algn="ctr">
              <a:lnSpc>
                <a:spcPts val="2210"/>
              </a:lnSpc>
              <a:spcAft>
                <a:spcPts val="1405"/>
              </a:spcAft>
            </a:pP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 не только пережить, но и остаться людьми. </a:t>
            </a:r>
          </a:p>
          <a:p>
            <a:pPr marL="12700" marR="292100" algn="ctr">
              <a:lnSpc>
                <a:spcPts val="2210"/>
              </a:lnSpc>
              <a:spcAft>
                <a:spcPts val="1405"/>
              </a:spcAft>
            </a:pP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Они уходят,</a:t>
            </a:r>
          </a:p>
          <a:p>
            <a:pPr marL="12700" marR="292100" algn="ctr">
              <a:lnSpc>
                <a:spcPts val="2210"/>
              </a:lnSpc>
              <a:spcAft>
                <a:spcPts val="1405"/>
              </a:spcAft>
            </a:pP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 вместе с ними уходит история.</a:t>
            </a:r>
          </a:p>
          <a:p>
            <a:pPr marL="12700" marR="292100" algn="ctr">
              <a:lnSpc>
                <a:spcPts val="2210"/>
              </a:lnSpc>
              <a:spcAft>
                <a:spcPts val="1405"/>
              </a:spcAft>
            </a:pP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А от  нас с вами  зависит, чтобы </a:t>
            </a:r>
            <a:r>
              <a:rPr lang="ru-RU" sz="2400" b="1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spc="-1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она не ушла навсегда.</a:t>
            </a:r>
            <a:endParaRPr lang="ru-RU" sz="2400" dirty="0">
              <a:effectLst/>
              <a:latin typeface="Times New Roman" pitchFamily="18" charset="0"/>
              <a:ea typeface="Courier New"/>
              <a:cs typeface="Times New Roman" pitchFamily="18" charset="0"/>
            </a:endParaRPr>
          </a:p>
        </p:txBody>
      </p:sp>
      <p:pic>
        <p:nvPicPr>
          <p:cNvPr id="8194" name="Picture 2" descr="D:\РИСУНКИ\праздники\9_may_2010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61" y="5439709"/>
            <a:ext cx="2467274" cy="1480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8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BXIFGK\Desktop\фото Ленинграда\Bundesarchiv_Bild_183-R63872__Georg_von_Kuch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520" y="188641"/>
            <a:ext cx="2232248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570781"/>
            <a:ext cx="3075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0541" cmpd="sng">
                  <a:solidFill>
                    <a:prstClr val="black"/>
                  </a:solidFill>
                  <a:prstDash val="solid"/>
                </a:ln>
                <a:latin typeface="Calibri"/>
              </a:rPr>
              <a:t>Генерал-полковник</a:t>
            </a:r>
          </a:p>
          <a:p>
            <a:pPr lvl="0" algn="ctr"/>
            <a:r>
              <a:rPr lang="ru-RU" sz="2800" b="1" dirty="0" err="1">
                <a:ln w="10541" cmpd="sng">
                  <a:solidFill>
                    <a:prstClr val="black"/>
                  </a:solidFill>
                  <a:prstDash val="solid"/>
                </a:ln>
                <a:latin typeface="Calibri"/>
              </a:rPr>
              <a:t>Кюхлер</a:t>
            </a:r>
            <a:endParaRPr lang="ru-RU" sz="2800" b="1" dirty="0">
              <a:ln w="10541" cmpd="sng">
                <a:solidFill>
                  <a:prstClr val="black"/>
                </a:solidFill>
                <a:prstDash val="solid"/>
              </a:ln>
              <a:latin typeface="Calibri"/>
            </a:endParaRPr>
          </a:p>
        </p:txBody>
      </p:sp>
      <p:pic>
        <p:nvPicPr>
          <p:cNvPr id="4" name="Picture 3" descr="C:\Users\MABXIFGK\Desktop\фото Ленинграда\Bundesarchiv_Bild_183-S33882,_Adolf_Hitler_retouch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2255"/>
            <a:ext cx="2164304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99307" y="3570781"/>
            <a:ext cx="2356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libri"/>
              </a:rPr>
              <a:t>Адольф Гитлер</a:t>
            </a:r>
          </a:p>
        </p:txBody>
      </p:sp>
      <p:pic>
        <p:nvPicPr>
          <p:cNvPr id="6" name="Picture 2" descr="C:\Users\MABXIFGK\Desktop\фото Ленинграда\1268638401_slajd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2518431" y="3461218"/>
            <a:ext cx="4349476" cy="2989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1" y="561038"/>
            <a:ext cx="3744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effectLst/>
                <a:latin typeface="Adventure" pitchFamily="2" charset="0"/>
                <a:ea typeface="Times New Roman"/>
              </a:rPr>
              <a:t>8 сентября 1941 года гитлеровцы захватили у истока Невы город Шлиссельбург, окружив Ленинград с суши. </a:t>
            </a:r>
            <a:endParaRPr lang="ru-RU" sz="2800" dirty="0">
              <a:effectLst/>
              <a:latin typeface="Adventure" pitchFamily="2" charset="0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0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984240" algn="r"/>
              </a:tabLst>
            </a:pPr>
            <a:r>
              <a:rPr lang="ru-RU" sz="5400" b="1" dirty="0" smtClean="0">
                <a:effectLst/>
                <a:latin typeface="Times New Roman"/>
                <a:ea typeface="Times New Roman"/>
              </a:rPr>
              <a:t>На момент установления блокады в городе находилось</a:t>
            </a:r>
          </a:p>
          <a:p>
            <a:pPr algn="ctr">
              <a:spcAft>
                <a:spcPts val="0"/>
              </a:spcAft>
              <a:tabLst>
                <a:tab pos="5984240" algn="r"/>
              </a:tabLst>
            </a:pPr>
            <a:r>
              <a:rPr lang="ru-RU" sz="5400" b="1" dirty="0" smtClean="0">
                <a:effectLst/>
                <a:latin typeface="Times New Roman"/>
                <a:ea typeface="Times New Roman"/>
              </a:rPr>
              <a:t> 2 миллиона 544 тысяч человек, </a:t>
            </a:r>
          </a:p>
          <a:p>
            <a:pPr algn="ctr">
              <a:spcAft>
                <a:spcPts val="0"/>
              </a:spcAft>
              <a:tabLst>
                <a:tab pos="5984240" algn="r"/>
              </a:tabLst>
            </a:pPr>
            <a:r>
              <a:rPr lang="ru-RU" sz="5400" b="1" dirty="0" smtClean="0">
                <a:effectLst/>
                <a:latin typeface="Times New Roman"/>
                <a:ea typeface="Times New Roman"/>
              </a:rPr>
              <a:t>в том числе</a:t>
            </a:r>
          </a:p>
          <a:p>
            <a:pPr algn="ctr">
              <a:spcAft>
                <a:spcPts val="0"/>
              </a:spcAft>
              <a:tabLst>
                <a:tab pos="5984240" algn="r"/>
              </a:tabLst>
            </a:pPr>
            <a:r>
              <a:rPr lang="ru-RU" sz="5400" b="1" dirty="0" smtClean="0">
                <a:effectLst/>
                <a:latin typeface="Times New Roman"/>
                <a:ea typeface="Times New Roman"/>
              </a:rPr>
              <a:t> 400 тысяч детей.</a:t>
            </a:r>
            <a:endParaRPr lang="ru-RU" sz="5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9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"/>
                <a:ea typeface="Times New Roman"/>
              </a:rPr>
              <a:t>Дети блокадного Ленинграда росли, работали и учились под разрывы бомб и снарядов, в условиях холода и голода. </a:t>
            </a:r>
            <a:endParaRPr lang="ru-RU" sz="3200" dirty="0"/>
          </a:p>
        </p:txBody>
      </p:sp>
      <p:pic>
        <p:nvPicPr>
          <p:cNvPr id="4098" name="Picture 2" descr="D:\РИСУНКИ\ФОТО ВОЙНА ВОВ\039ce5064b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2316"/>
            <a:ext cx="4899556" cy="3379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59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62" y="83671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первый год войны были установлены нормы хлеба и продуктов питания. </a:t>
            </a:r>
          </a:p>
          <a:p>
            <a:pPr algn="ctr"/>
            <a:endParaRPr lang="ru-RU" sz="36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сентябре 1941 г. для детей были установлены следующие нормы </a:t>
            </a:r>
          </a:p>
          <a:p>
            <a:pPr algn="ctr"/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(г в месяц):</a:t>
            </a:r>
          </a:p>
          <a:p>
            <a:pPr algn="ctr"/>
            <a:r>
              <a:rPr lang="ru-RU" sz="36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крупа и макароны - 1 200, мясо - 400, жиры - 500, сахар и кондитерские изделия - 1 700, рыба - 300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3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96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Хлеб и продукты стали выдаваться по карточкам.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\Desktop\1eac603ad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5" y="980728"/>
            <a:ext cx="4286250" cy="392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968953"/>
            <a:ext cx="41921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/>
                <a:ea typeface="Times New Roman"/>
              </a:rPr>
              <a:t>По октябрь включительно продовольственные карточки отоваривались полностью.</a:t>
            </a:r>
          </a:p>
          <a:p>
            <a:pPr algn="ctr"/>
            <a:r>
              <a:rPr lang="ru-RU" sz="2400" b="1" dirty="0" smtClean="0">
                <a:effectLst/>
                <a:latin typeface="Times New Roman"/>
                <a:ea typeface="Times New Roman"/>
              </a:rPr>
              <a:t> С ноября фактическая реализация продуктов питания осуществлялась в зависимости от их наличия в городе и от объемов завоза. </a:t>
            </a:r>
          </a:p>
          <a:p>
            <a:pPr algn="ctr"/>
            <a:endParaRPr lang="ru-RU" sz="2400" b="1" dirty="0"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effectLst/>
                <a:latin typeface="Times New Roman"/>
                <a:ea typeface="Times New Roman"/>
              </a:rPr>
              <a:t>В первую декаду декабря 1941 года продовольственные карточки не были отоварены вообще.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12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70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ЛЕНИНГРАДЕ НАЧАЛСЯ ГОЛОД!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195" y="968534"/>
            <a:ext cx="7476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7800" algn="just">
              <a:lnSpc>
                <a:spcPts val="1390"/>
              </a:lnSpc>
              <a:spcBef>
                <a:spcPts val="600"/>
              </a:spcBef>
              <a:spcAft>
                <a:spcPts val="855"/>
              </a:spcAft>
            </a:pPr>
            <a:r>
              <a:rPr lang="ru-RU" dirty="0" smtClean="0"/>
              <a:t>Из писем изъятых  военной цензурой</a:t>
            </a:r>
          </a:p>
          <a:p>
            <a:pPr marR="177800" algn="just">
              <a:lnSpc>
                <a:spcPts val="1390"/>
              </a:lnSpc>
              <a:spcBef>
                <a:spcPts val="600"/>
              </a:spcBef>
              <a:spcAft>
                <a:spcPts val="855"/>
              </a:spcAft>
            </a:pPr>
            <a:r>
              <a:rPr lang="ru-RU" b="1" spc="-50" dirty="0" smtClean="0">
                <a:effectLst/>
                <a:latin typeface="Times New Roman"/>
                <a:ea typeface="Times New Roman"/>
              </a:rPr>
              <a:t>(из архивных документов управления ФСБ по С.-Петербургу и области </a:t>
            </a:r>
          </a:p>
          <a:p>
            <a:pPr marR="177800" algn="just">
              <a:lnSpc>
                <a:spcPts val="1390"/>
              </a:lnSpc>
              <a:spcBef>
                <a:spcPts val="600"/>
              </a:spcBef>
              <a:spcAft>
                <a:spcPts val="855"/>
              </a:spcAft>
            </a:pPr>
            <a:r>
              <a:rPr lang="ru-RU" b="1" spc="-50" dirty="0" smtClean="0">
                <a:effectLst/>
                <a:latin typeface="Times New Roman"/>
                <a:ea typeface="Times New Roman"/>
              </a:rPr>
              <a:t>[материалы Управления НКВД по Ленинградской области]).: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017" y="2132856"/>
            <a:ext cx="86861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just">
              <a:spcBef>
                <a:spcPts val="1200"/>
              </a:spcBef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"... </a:t>
            </a:r>
            <a:r>
              <a:rPr lang="ru-RU" sz="2400" i="1" dirty="0" err="1" smtClean="0">
                <a:effectLst/>
                <a:latin typeface="Times New Roman"/>
                <a:ea typeface="Times New Roman"/>
              </a:rPr>
              <a:t>Жизнъ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 в Ленинграде с каждым днем ухудшается. Люди начинают пухнуть, так как едят горчицу, из нее делают лепешки. Мучной пыли, которой раньше клеили обои, уже нигде не достанешь ".</a:t>
            </a:r>
          </a:p>
          <a:p>
            <a:pPr marR="25400" algn="just">
              <a:spcBef>
                <a:spcPts val="1200"/>
              </a:spcBef>
              <a:spcAft>
                <a:spcPts val="0"/>
              </a:spcAft>
              <a:tabLst>
                <a:tab pos="1149985" algn="l"/>
                <a:tab pos="2607310" algn="l"/>
                <a:tab pos="3463290" algn="l"/>
                <a:tab pos="4204335" algn="l"/>
                <a:tab pos="5493385" algn="l"/>
              </a:tabLs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"...В Ленинграде жуткий голод. Ездим по полям и свалкам и собираем всякие коренья и грязные листья от кормовой свеклы и серой капусты, да и тех-то нет".</a:t>
            </a:r>
          </a:p>
          <a:p>
            <a:pPr marR="25400" algn="just">
              <a:spcBef>
                <a:spcPts val="1200"/>
              </a:spcBef>
              <a:spcAft>
                <a:spcPts val="101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"...Я был свидетелем сцены, когда на улице у извозчика упала от истощения лошадь, люди прибежали с топорами и ножами, начали резать лошадь на куски и таскать домой. Это ужасно. Люди имели вид палачей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”.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7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207</TotalTime>
  <Words>1361</Words>
  <Application>Microsoft Office PowerPoint</Application>
  <PresentationFormat>Экран (4:3)</PresentationFormat>
  <Paragraphs>103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школа№1</cp:lastModifiedBy>
  <cp:revision>22</cp:revision>
  <dcterms:created xsi:type="dcterms:W3CDTF">2014-02-03T18:57:55Z</dcterms:created>
  <dcterms:modified xsi:type="dcterms:W3CDTF">2020-03-27T06:53:58Z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3447357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