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0A15-7627-4B35-80A6-70194B0842F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A5172-010A-4526-A662-8E730428D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G:\&#1080;&#1085;&#1078;&#1077;&#1085;&#1077;&#1088;&#1085;&#1072;&#1103;%20&#1096;&#1082;&#1086;&#1083;&#1072;\&#1056;&#1072;&#1079;&#1088;&#1072;&#1073;&#1086;&#1090;&#1082;&#1080;%20&#1087;&#1077;&#1076;&#1072;&#1075;&#1086;&#1075;&#1086;&#1074;\&#1087;&#1088;&#1077;&#1079;&#1077;&#1085;&#1090;&#1072;&#1094;&#1080;&#1080;%20&#1082;&#1091;&#1088;&#1089;&#1086;&#1074;\99%20Amazing%20Chain%20Reaction%20Tricks%20Part%203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Машина </a:t>
            </a:r>
            <a:r>
              <a:rPr lang="ru-RU" dirty="0" err="1" smtClean="0"/>
              <a:t>Голдберга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«Накорми кота»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</a:t>
            </a:r>
          </a:p>
          <a:p>
            <a:r>
              <a:rPr lang="ru-RU" dirty="0" smtClean="0"/>
              <a:t>Учитель математики </a:t>
            </a:r>
          </a:p>
          <a:p>
            <a:r>
              <a:rPr lang="ru-RU" dirty="0" smtClean="0"/>
              <a:t>Марчук Татьяна </a:t>
            </a:r>
            <a:r>
              <a:rPr lang="ru-RU" dirty="0"/>
              <a:t>Л</a:t>
            </a:r>
            <a:r>
              <a:rPr lang="ru-RU" dirty="0" smtClean="0"/>
              <a:t>еонидовна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smtClean="0">
                <a:hlinkClick r:id="rId2" action="ppaction://hlinkfile"/>
              </a:rPr>
              <a:t>«Машина </a:t>
            </a:r>
            <a:r>
              <a:rPr lang="ru-RU" dirty="0" err="1" smtClean="0">
                <a:hlinkClick r:id="rId2" action="ppaction://hlinkfile"/>
              </a:rPr>
              <a:t>Голдберга</a:t>
            </a:r>
            <a:r>
              <a:rPr lang="ru-RU" dirty="0" smtClean="0">
                <a:hlinkClick r:id="rId2" action="ppaction://hlinkfile"/>
              </a:rPr>
              <a:t>»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2050" name="Picture 2" descr="https://im0-tub-ru.yandex.net/i?id=77cc3e59e8e96c380677a5f81aefb79c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428736"/>
            <a:ext cx="6229350" cy="450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Цель </a:t>
            </a:r>
            <a:r>
              <a:rPr lang="ru-RU" b="1" dirty="0" smtClean="0"/>
              <a:t>курса: создание  условий для  развития </a:t>
            </a:r>
            <a:r>
              <a:rPr lang="ru-RU" dirty="0" smtClean="0"/>
              <a:t> у обучающихся </a:t>
            </a:r>
            <a:r>
              <a:rPr lang="ru-RU" b="1" dirty="0" smtClean="0"/>
              <a:t>навыков конструирования</a:t>
            </a:r>
            <a:r>
              <a:rPr lang="ru-RU" b="1" dirty="0" smtClean="0"/>
              <a:t>.</a:t>
            </a:r>
            <a:endParaRPr lang="ru-RU" dirty="0" smtClean="0"/>
          </a:p>
        </p:txBody>
      </p:sp>
      <p:pic>
        <p:nvPicPr>
          <p:cNvPr id="1026" name="Picture 2" descr="http://aviatoy.ru/Kruzhok-N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6429420" cy="4564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3714776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    Задачи</a:t>
            </a:r>
            <a:r>
              <a:rPr lang="ru-RU" b="1" dirty="0" smtClean="0"/>
              <a:t>: </a:t>
            </a:r>
            <a:endParaRPr lang="ru-RU" dirty="0" smtClean="0"/>
          </a:p>
          <a:p>
            <a:pPr marL="361950" lvl="3" indent="-361950">
              <a:buFont typeface="Arial" pitchFamily="34" charset="0"/>
              <a:buChar char="•"/>
            </a:pPr>
            <a:r>
              <a:rPr lang="ru-RU" sz="3200" dirty="0" smtClean="0"/>
              <a:t>Познакомить обучающихся с </a:t>
            </a:r>
            <a:r>
              <a:rPr lang="ru-RU" sz="3200" b="1" dirty="0" smtClean="0"/>
              <a:t>идеей "</a:t>
            </a:r>
            <a:r>
              <a:rPr lang="ru-RU" sz="3200" dirty="0" smtClean="0"/>
              <a:t>Машины </a:t>
            </a:r>
            <a:r>
              <a:rPr lang="ru-RU" sz="3200" dirty="0" err="1" smtClean="0"/>
              <a:t>Голдберга</a:t>
            </a:r>
            <a:r>
              <a:rPr lang="ru-RU" sz="3200" dirty="0" smtClean="0"/>
              <a:t>" и ее вариантами из сети Интернет.</a:t>
            </a:r>
          </a:p>
          <a:p>
            <a:pPr lvl="0"/>
            <a:r>
              <a:rPr lang="ru-RU" dirty="0" smtClean="0"/>
              <a:t>Создать условия для конструирования собственной машины по заданным условиям.</a:t>
            </a:r>
            <a:endParaRPr lang="ru-RU" sz="2400" dirty="0" smtClean="0"/>
          </a:p>
          <a:p>
            <a:pPr lvl="0"/>
            <a:r>
              <a:rPr lang="ru-RU" dirty="0" smtClean="0"/>
              <a:t>Создать условия для сотрудничества и совместной деятельности обучающихся.  </a:t>
            </a:r>
            <a:endParaRPr lang="ru-RU" sz="2400" dirty="0" smtClean="0"/>
          </a:p>
          <a:p>
            <a:r>
              <a:rPr lang="ru-RU" dirty="0" smtClean="0"/>
              <a:t>Создать условия для  продуктивного и результативного общения.</a:t>
            </a:r>
          </a:p>
          <a:p>
            <a:endParaRPr lang="ru-RU" dirty="0"/>
          </a:p>
        </p:txBody>
      </p:sp>
      <p:pic>
        <p:nvPicPr>
          <p:cNvPr id="16388" name="Picture 4" descr="https://d1zqayhc1yz6oo.cloudfront.net/b7daec6574e09b251e4113b31c267d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2893" y="0"/>
            <a:ext cx="5091107" cy="2863232"/>
          </a:xfrm>
          <a:prstGeom prst="rect">
            <a:avLst/>
          </a:prstGeom>
          <a:noFill/>
        </p:spPr>
      </p:pic>
      <p:pic>
        <p:nvPicPr>
          <p:cNvPr id="16390" name="Picture 6" descr="https://im0-tub-ru.yandex.net/i?id=c4dde1f00ddb223c18c4aeb004ea4502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71876"/>
            <a:ext cx="455295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Замысел программы</a:t>
            </a:r>
            <a:endParaRPr lang="ru-RU" dirty="0"/>
          </a:p>
        </p:txBody>
      </p:sp>
      <p:pic>
        <p:nvPicPr>
          <p:cNvPr id="17410" name="Picture 2" descr="https://ic.pics.livejournal.com/postmodernism/12007536/4970362/4970362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7868"/>
            <a:ext cx="6553221" cy="5370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Оценка результативности: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 Оценка продукта - проводят обучающиеся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00175"/>
          <a:ext cx="9143999" cy="5197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48"/>
                <a:gridCol w="7072362"/>
                <a:gridCol w="1357289"/>
              </a:tblGrid>
              <a:tr h="1810815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Качество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latin typeface="Times New Roman"/>
                          <a:ea typeface="Calibri"/>
                          <a:cs typeface="Times New Roman"/>
                        </a:rPr>
                        <a:t>Видиоролик</a:t>
                      </a: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 снят. Машина отвечает всем техническим требованиям: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- начинает работу по звонку мобильного телефона;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Calibri"/>
                          <a:cs typeface="Times New Roman"/>
                        </a:rPr>
                        <a:t>- корм из сосуда попал в миску.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755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Видиоролик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снят. Машина отвечает только одному требованию.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Видиоролик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не снят, хотя машина работает и отвечает всем требованиям.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0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Видиоролик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снят, но машина не работает или не отвечает заданным требованиям.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Видиоролик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не снят, машина работает, но отвечает только одному требованию.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2. Оценка сотрудничества - проводит учитель через наблюдение за работой бригад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1785926"/>
          <a:ext cx="9143999" cy="476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328"/>
                <a:gridCol w="5899376"/>
                <a:gridCol w="1622295"/>
              </a:tblGrid>
              <a:tr h="370840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Сотрудничество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Активное обсуждение, умение договориться, координация деятельности, помощь друг другу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3 балла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Calibri"/>
                          <a:cs typeface="Times New Roman"/>
                        </a:rPr>
                        <a:t>Координация частичная, остались спорные моменты, есть элементы сотрудничества</a:t>
                      </a:r>
                      <a:endParaRPr lang="ru-RU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2 балла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>
                          <a:latin typeface="Times New Roman"/>
                          <a:ea typeface="Calibri"/>
                          <a:cs typeface="Times New Roman"/>
                        </a:rPr>
                        <a:t>Учащиеся пытаются договориться друг с другом, но не могут прийти к общему согласию, не могут работать совместно.</a:t>
                      </a:r>
                      <a:endParaRPr lang="ru-RU" sz="2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latin typeface="Times New Roman"/>
                          <a:ea typeface="Calibri"/>
                          <a:cs typeface="Times New Roman"/>
                        </a:rPr>
                        <a:t>1 балл</a:t>
                      </a:r>
                      <a:endParaRPr lang="ru-RU" sz="2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225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Машина Голдберга  «Накорми кота»</vt:lpstr>
      <vt:lpstr>Что такое «Машина Голдберга»?</vt:lpstr>
      <vt:lpstr>Слайд 3</vt:lpstr>
      <vt:lpstr>Слайд 4</vt:lpstr>
      <vt:lpstr>Замысел программы</vt:lpstr>
      <vt:lpstr>Оценка результативности: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Машина Голдберга  «Накорми кота»</dc:title>
  <dc:creator>ТАНЯ</dc:creator>
  <cp:lastModifiedBy>ТАНЯ</cp:lastModifiedBy>
  <cp:revision>7</cp:revision>
  <dcterms:created xsi:type="dcterms:W3CDTF">2018-02-04T18:47:37Z</dcterms:created>
  <dcterms:modified xsi:type="dcterms:W3CDTF">2018-02-08T19:02:51Z</dcterms:modified>
</cp:coreProperties>
</file>