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58" r:id="rId3"/>
    <p:sldId id="261" r:id="rId4"/>
    <p:sldId id="267" r:id="rId5"/>
    <p:sldId id="274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73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 autoAdjust="0"/>
  </p:normalViewPr>
  <p:slideViewPr>
    <p:cSldViewPr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96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EF441D-A1A1-48BA-B9DE-0AAA8224B7D0}"/>
              </a:ext>
            </a:extLst>
          </p:cNvPr>
          <p:cNvSpPr/>
          <p:nvPr userDrawn="1"/>
        </p:nvSpPr>
        <p:spPr>
          <a:xfrm>
            <a:off x="0" y="0"/>
            <a:ext cx="59188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701238B-17B1-4DAB-9C27-FC7BE9B8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2" y="1359000"/>
            <a:ext cx="5280898" cy="1325563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E9FB9-DAE3-47AB-A980-0F966C7388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6000" y="3538581"/>
            <a:ext cx="4461587" cy="330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8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pPr/>
              <a:t>09.03.2022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hlinkClick r:id="rId17"/>
            <a:extLst>
              <a:ext uri="{FF2B5EF4-FFF2-40B4-BE49-F238E27FC236}">
                <a16:creationId xmlns:a16="http://schemas.microsoft.com/office/drawing/2014/main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3" r:id="rId6"/>
    <p:sldLayoutId id="2147483661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:a16="http://schemas.microsoft.com/office/drawing/2014/main" id="{01C009CD-FB4C-4C09-8327-31277BE0B9C8}"/>
              </a:ext>
            </a:extLst>
          </p:cNvPr>
          <p:cNvSpPr/>
          <p:nvPr/>
        </p:nvSpPr>
        <p:spPr>
          <a:xfrm>
            <a:off x="4950000" y="-6297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0457E147-2F53-48D4-8F04-C3F1502156C3}"/>
              </a:ext>
            </a:extLst>
          </p:cNvPr>
          <p:cNvSpPr/>
          <p:nvPr/>
        </p:nvSpPr>
        <p:spPr>
          <a:xfrm>
            <a:off x="5061000" y="-6297"/>
            <a:ext cx="7131000" cy="6900297"/>
          </a:xfrm>
          <a:custGeom>
            <a:avLst/>
            <a:gdLst>
              <a:gd name="connsiteX0" fmla="*/ 1286359 w 6834753"/>
              <a:gd name="connsiteY0" fmla="*/ 30996 h 6896745"/>
              <a:gd name="connsiteX1" fmla="*/ 0 w 6834753"/>
              <a:gd name="connsiteY1" fmla="*/ 1720312 h 6896745"/>
              <a:gd name="connsiteX2" fmla="*/ 2278251 w 6834753"/>
              <a:gd name="connsiteY2" fmla="*/ 2960176 h 6896745"/>
              <a:gd name="connsiteX3" fmla="*/ 898902 w 6834753"/>
              <a:gd name="connsiteY3" fmla="*/ 3859078 h 6896745"/>
              <a:gd name="connsiteX4" fmla="*/ 4293031 w 6834753"/>
              <a:gd name="connsiteY4" fmla="*/ 6323308 h 6896745"/>
              <a:gd name="connsiteX5" fmla="*/ 4293031 w 6834753"/>
              <a:gd name="connsiteY5" fmla="*/ 6896745 h 6896745"/>
              <a:gd name="connsiteX6" fmla="*/ 6834753 w 6834753"/>
              <a:gd name="connsiteY6" fmla="*/ 6881247 h 6896745"/>
              <a:gd name="connsiteX7" fmla="*/ 6834753 w 6834753"/>
              <a:gd name="connsiteY7" fmla="*/ 0 h 6896745"/>
              <a:gd name="connsiteX8" fmla="*/ 1286359 w 6834753"/>
              <a:gd name="connsiteY8" fmla="*/ 30996 h 6896745"/>
              <a:gd name="connsiteX0" fmla="*/ 991892 w 6540286"/>
              <a:gd name="connsiteY0" fmla="*/ 30996 h 6896745"/>
              <a:gd name="connsiteX1" fmla="*/ 0 w 6540286"/>
              <a:gd name="connsiteY1" fmla="*/ 1642820 h 6896745"/>
              <a:gd name="connsiteX2" fmla="*/ 1983784 w 6540286"/>
              <a:gd name="connsiteY2" fmla="*/ 2960176 h 6896745"/>
              <a:gd name="connsiteX3" fmla="*/ 604435 w 6540286"/>
              <a:gd name="connsiteY3" fmla="*/ 3859078 h 6896745"/>
              <a:gd name="connsiteX4" fmla="*/ 3998564 w 6540286"/>
              <a:gd name="connsiteY4" fmla="*/ 6323308 h 6896745"/>
              <a:gd name="connsiteX5" fmla="*/ 3998564 w 6540286"/>
              <a:gd name="connsiteY5" fmla="*/ 6896745 h 6896745"/>
              <a:gd name="connsiteX6" fmla="*/ 6540286 w 6540286"/>
              <a:gd name="connsiteY6" fmla="*/ 6881247 h 6896745"/>
              <a:gd name="connsiteX7" fmla="*/ 6540286 w 6540286"/>
              <a:gd name="connsiteY7" fmla="*/ 0 h 6896745"/>
              <a:gd name="connsiteX8" fmla="*/ 991892 w 6540286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606181 w 6542032"/>
              <a:gd name="connsiteY3" fmla="*/ 3859078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985530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993638 w 6542032"/>
              <a:gd name="connsiteY0" fmla="*/ 30996 h 6896745"/>
              <a:gd name="connsiteX1" fmla="*/ 1746 w 6542032"/>
              <a:gd name="connsiteY1" fmla="*/ 1642820 h 6896745"/>
              <a:gd name="connsiteX2" fmla="*/ 1520581 w 6542032"/>
              <a:gd name="connsiteY2" fmla="*/ 2960176 h 6896745"/>
              <a:gd name="connsiteX3" fmla="*/ 900649 w 6542032"/>
              <a:gd name="connsiteY3" fmla="*/ 4076055 h 6896745"/>
              <a:gd name="connsiteX4" fmla="*/ 4000310 w 6542032"/>
              <a:gd name="connsiteY4" fmla="*/ 6323308 h 6896745"/>
              <a:gd name="connsiteX5" fmla="*/ 4000310 w 6542032"/>
              <a:gd name="connsiteY5" fmla="*/ 6896745 h 6896745"/>
              <a:gd name="connsiteX6" fmla="*/ 6542032 w 6542032"/>
              <a:gd name="connsiteY6" fmla="*/ 6881247 h 6896745"/>
              <a:gd name="connsiteX7" fmla="*/ 6542032 w 6542032"/>
              <a:gd name="connsiteY7" fmla="*/ 0 h 6896745"/>
              <a:gd name="connsiteX8" fmla="*/ 993638 w 6542032"/>
              <a:gd name="connsiteY8" fmla="*/ 30996 h 6896745"/>
              <a:gd name="connsiteX0" fmla="*/ 684934 w 6233328"/>
              <a:gd name="connsiteY0" fmla="*/ 30996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30996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591945 w 6233328"/>
              <a:gd name="connsiteY3" fmla="*/ 4076055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684934 w 6233328"/>
              <a:gd name="connsiteY0" fmla="*/ 0 h 6896745"/>
              <a:gd name="connsiteX1" fmla="*/ 3008 w 6233328"/>
              <a:gd name="connsiteY1" fmla="*/ 1069383 h 6896745"/>
              <a:gd name="connsiteX2" fmla="*/ 1211877 w 6233328"/>
              <a:gd name="connsiteY2" fmla="*/ 2960176 h 6896745"/>
              <a:gd name="connsiteX3" fmla="*/ 622942 w 6233328"/>
              <a:gd name="connsiteY3" fmla="*/ 4355024 h 6896745"/>
              <a:gd name="connsiteX4" fmla="*/ 3691606 w 6233328"/>
              <a:gd name="connsiteY4" fmla="*/ 6323308 h 6896745"/>
              <a:gd name="connsiteX5" fmla="*/ 3691606 w 6233328"/>
              <a:gd name="connsiteY5" fmla="*/ 6896745 h 6896745"/>
              <a:gd name="connsiteX6" fmla="*/ 6233328 w 6233328"/>
              <a:gd name="connsiteY6" fmla="*/ 6881247 h 6896745"/>
              <a:gd name="connsiteX7" fmla="*/ 6233328 w 6233328"/>
              <a:gd name="connsiteY7" fmla="*/ 0 h 6896745"/>
              <a:gd name="connsiteX8" fmla="*/ 684934 w 6233328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828899 w 5850350"/>
              <a:gd name="connsiteY2" fmla="*/ 29601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301956 w 5850350"/>
              <a:gd name="connsiteY0" fmla="*/ 0 h 6896745"/>
              <a:gd name="connsiteX1" fmla="*/ 20080 w 5850350"/>
              <a:gd name="connsiteY1" fmla="*/ 1088433 h 6896745"/>
              <a:gd name="connsiteX2" fmla="*/ 1324199 w 5850350"/>
              <a:gd name="connsiteY2" fmla="*/ 2769676 h 6896745"/>
              <a:gd name="connsiteX3" fmla="*/ 239964 w 5850350"/>
              <a:gd name="connsiteY3" fmla="*/ 4355024 h 6896745"/>
              <a:gd name="connsiteX4" fmla="*/ 3308628 w 5850350"/>
              <a:gd name="connsiteY4" fmla="*/ 6323308 h 6896745"/>
              <a:gd name="connsiteX5" fmla="*/ 3308628 w 5850350"/>
              <a:gd name="connsiteY5" fmla="*/ 6896745 h 6896745"/>
              <a:gd name="connsiteX6" fmla="*/ 5850350 w 5850350"/>
              <a:gd name="connsiteY6" fmla="*/ 6881247 h 6896745"/>
              <a:gd name="connsiteX7" fmla="*/ 5850350 w 5850350"/>
              <a:gd name="connsiteY7" fmla="*/ 0 h 6896745"/>
              <a:gd name="connsiteX8" fmla="*/ 301956 w 5850350"/>
              <a:gd name="connsiteY8" fmla="*/ 0 h 689674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267932 w 5878318"/>
              <a:gd name="connsiteY3" fmla="*/ 437407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3336596 w 5878318"/>
              <a:gd name="connsiteY4" fmla="*/ 63423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15795"/>
              <a:gd name="connsiteX1" fmla="*/ 48048 w 5878318"/>
              <a:gd name="connsiteY1" fmla="*/ 1107483 h 6915795"/>
              <a:gd name="connsiteX2" fmla="*/ 1352167 w 5878318"/>
              <a:gd name="connsiteY2" fmla="*/ 2788726 h 6915795"/>
              <a:gd name="connsiteX3" fmla="*/ 153632 w 5878318"/>
              <a:gd name="connsiteY3" fmla="*/ 4316924 h 6915795"/>
              <a:gd name="connsiteX4" fmla="*/ 2593646 w 5878318"/>
              <a:gd name="connsiteY4" fmla="*/ 6380458 h 6915795"/>
              <a:gd name="connsiteX5" fmla="*/ 3336596 w 5878318"/>
              <a:gd name="connsiteY5" fmla="*/ 6915795 h 6915795"/>
              <a:gd name="connsiteX6" fmla="*/ 5878318 w 5878318"/>
              <a:gd name="connsiteY6" fmla="*/ 6900297 h 6915795"/>
              <a:gd name="connsiteX7" fmla="*/ 5878318 w 5878318"/>
              <a:gd name="connsiteY7" fmla="*/ 19050 h 6915795"/>
              <a:gd name="connsiteX8" fmla="*/ 234674 w 5878318"/>
              <a:gd name="connsiteY8" fmla="*/ 0 h 6915795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59364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2384096 w 5878318"/>
              <a:gd name="connsiteY4" fmla="*/ 6380458 h 6900297"/>
              <a:gd name="connsiteX5" fmla="*/ 2765096 w 5878318"/>
              <a:gd name="connsiteY5" fmla="*/ 6877695 h 6900297"/>
              <a:gd name="connsiteX6" fmla="*/ 5878318 w 5878318"/>
              <a:gd name="connsiteY6" fmla="*/ 6900297 h 6900297"/>
              <a:gd name="connsiteX7" fmla="*/ 5878318 w 5878318"/>
              <a:gd name="connsiteY7" fmla="*/ 19050 h 6900297"/>
              <a:gd name="connsiteX8" fmla="*/ 234674 w 5878318"/>
              <a:gd name="connsiteY8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563367 w 5878318"/>
              <a:gd name="connsiteY4" fmla="*/ 565785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153632 w 5878318"/>
              <a:gd name="connsiteY3" fmla="*/ 431692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115817 w 5878318"/>
              <a:gd name="connsiteY4" fmla="*/ 56769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91782 w 5878318"/>
              <a:gd name="connsiteY3" fmla="*/ 441217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52167 w 5878318"/>
              <a:gd name="connsiteY2" fmla="*/ 27887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34674 w 5878318"/>
              <a:gd name="connsiteY0" fmla="*/ 0 h 6900297"/>
              <a:gd name="connsiteX1" fmla="*/ 48048 w 5878318"/>
              <a:gd name="connsiteY1" fmla="*/ 1107483 h 6900297"/>
              <a:gd name="connsiteX2" fmla="*/ 1364867 w 5878318"/>
              <a:gd name="connsiteY2" fmla="*/ 2763326 h 6900297"/>
              <a:gd name="connsiteX3" fmla="*/ 572732 w 5878318"/>
              <a:gd name="connsiteY3" fmla="*/ 4431224 h 6900297"/>
              <a:gd name="connsiteX4" fmla="*/ 1058667 w 5878318"/>
              <a:gd name="connsiteY4" fmla="*/ 5715000 h 6900297"/>
              <a:gd name="connsiteX5" fmla="*/ 2384096 w 5878318"/>
              <a:gd name="connsiteY5" fmla="*/ 6380458 h 6900297"/>
              <a:gd name="connsiteX6" fmla="*/ 2765096 w 5878318"/>
              <a:gd name="connsiteY6" fmla="*/ 6877695 h 6900297"/>
              <a:gd name="connsiteX7" fmla="*/ 5878318 w 5878318"/>
              <a:gd name="connsiteY7" fmla="*/ 6900297 h 6900297"/>
              <a:gd name="connsiteX8" fmla="*/ 5878318 w 5878318"/>
              <a:gd name="connsiteY8" fmla="*/ 19050 h 6900297"/>
              <a:gd name="connsiteX9" fmla="*/ 234674 w 5878318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05905 w 5911491"/>
              <a:gd name="connsiteY3" fmla="*/ 4431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091840 w 5911491"/>
              <a:gd name="connsiteY4" fmla="*/ 57150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94805 w 5911491"/>
              <a:gd name="connsiteY3" fmla="*/ 431057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  <a:gd name="connsiteX0" fmla="*/ 267847 w 5911491"/>
              <a:gd name="connsiteY0" fmla="*/ 0 h 6900297"/>
              <a:gd name="connsiteX1" fmla="*/ 30421 w 5911491"/>
              <a:gd name="connsiteY1" fmla="*/ 1107483 h 6900297"/>
              <a:gd name="connsiteX2" fmla="*/ 1398040 w 5911491"/>
              <a:gd name="connsiteY2" fmla="*/ 2763326 h 6900297"/>
              <a:gd name="connsiteX3" fmla="*/ 669405 w 5911491"/>
              <a:gd name="connsiteY3" fmla="*/ 4304224 h 6900297"/>
              <a:gd name="connsiteX4" fmla="*/ 1231540 w 5911491"/>
              <a:gd name="connsiteY4" fmla="*/ 5778500 h 6900297"/>
              <a:gd name="connsiteX5" fmla="*/ 2417269 w 5911491"/>
              <a:gd name="connsiteY5" fmla="*/ 6380458 h 6900297"/>
              <a:gd name="connsiteX6" fmla="*/ 2798269 w 5911491"/>
              <a:gd name="connsiteY6" fmla="*/ 6877695 h 6900297"/>
              <a:gd name="connsiteX7" fmla="*/ 5911491 w 5911491"/>
              <a:gd name="connsiteY7" fmla="*/ 6900297 h 6900297"/>
              <a:gd name="connsiteX8" fmla="*/ 5911491 w 5911491"/>
              <a:gd name="connsiteY8" fmla="*/ 19050 h 6900297"/>
              <a:gd name="connsiteX9" fmla="*/ 267847 w 5911491"/>
              <a:gd name="connsiteY9" fmla="*/ 0 h 690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1491" h="6900297">
                <a:moveTo>
                  <a:pt x="267847" y="0"/>
                </a:moveTo>
                <a:cubicBezTo>
                  <a:pt x="-62784" y="537275"/>
                  <a:pt x="-10908" y="771686"/>
                  <a:pt x="30421" y="1107483"/>
                </a:cubicBezTo>
                <a:cubicBezTo>
                  <a:pt x="102746" y="1686086"/>
                  <a:pt x="1315383" y="1859258"/>
                  <a:pt x="1398040" y="2763326"/>
                </a:cubicBezTo>
                <a:cubicBezTo>
                  <a:pt x="1480697" y="3667394"/>
                  <a:pt x="819922" y="3546637"/>
                  <a:pt x="669405" y="4304224"/>
                </a:cubicBezTo>
                <a:cubicBezTo>
                  <a:pt x="518888" y="5061811"/>
                  <a:pt x="669296" y="5447278"/>
                  <a:pt x="1231540" y="5778500"/>
                </a:cubicBezTo>
                <a:cubicBezTo>
                  <a:pt x="1857284" y="6122422"/>
                  <a:pt x="2118819" y="6024212"/>
                  <a:pt x="2417269" y="6380458"/>
                </a:cubicBezTo>
                <a:cubicBezTo>
                  <a:pt x="2715719" y="6736704"/>
                  <a:pt x="2671269" y="6711949"/>
                  <a:pt x="2798269" y="6877695"/>
                </a:cubicBezTo>
                <a:lnTo>
                  <a:pt x="5911491" y="6900297"/>
                </a:lnTo>
                <a:lnTo>
                  <a:pt x="5911491" y="19050"/>
                </a:lnTo>
                <a:lnTo>
                  <a:pt x="2678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92C58A-720C-4674-ABAB-45F25F1D7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742" y="0"/>
            <a:ext cx="6858000" cy="6858000"/>
          </a:xfrm>
          <a:custGeom>
            <a:avLst/>
            <a:gdLst>
              <a:gd name="connsiteX0" fmla="*/ 323103 w 7132515"/>
              <a:gd name="connsiteY0" fmla="*/ 0 h 6858000"/>
              <a:gd name="connsiteX1" fmla="*/ 7132515 w 7132515"/>
              <a:gd name="connsiteY1" fmla="*/ 3934 h 6858000"/>
              <a:gd name="connsiteX2" fmla="*/ 7132515 w 7132515"/>
              <a:gd name="connsiteY2" fmla="*/ 6164796 h 6858000"/>
              <a:gd name="connsiteX3" fmla="*/ 7130999 w 7132515"/>
              <a:gd name="connsiteY3" fmla="*/ 6858000 h 6858000"/>
              <a:gd name="connsiteX4" fmla="*/ 3375537 w 7132515"/>
              <a:gd name="connsiteY4" fmla="*/ 6850527 h 6858000"/>
              <a:gd name="connsiteX5" fmla="*/ 2915939 w 7132515"/>
              <a:gd name="connsiteY5" fmla="*/ 6341348 h 6858000"/>
              <a:gd name="connsiteX6" fmla="*/ 1485600 w 7132515"/>
              <a:gd name="connsiteY6" fmla="*/ 5743080 h 6858000"/>
              <a:gd name="connsiteX7" fmla="*/ 807500 w 7132515"/>
              <a:gd name="connsiteY7" fmla="*/ 4277840 h 6858000"/>
              <a:gd name="connsiteX8" fmla="*/ 1686448 w 7132515"/>
              <a:gd name="connsiteY8" fmla="*/ 2746388 h 6858000"/>
              <a:gd name="connsiteX9" fmla="*/ 36697 w 7132515"/>
              <a:gd name="connsiteY9" fmla="*/ 1100695 h 6858000"/>
              <a:gd name="connsiteX10" fmla="*/ 323103 w 7132515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2515" h="6858000">
                <a:moveTo>
                  <a:pt x="323103" y="0"/>
                </a:moveTo>
                <a:lnTo>
                  <a:pt x="7132515" y="3934"/>
                </a:lnTo>
                <a:lnTo>
                  <a:pt x="7132515" y="6164796"/>
                </a:lnTo>
                <a:lnTo>
                  <a:pt x="7130999" y="6858000"/>
                </a:lnTo>
                <a:lnTo>
                  <a:pt x="3375537" y="6850527"/>
                </a:lnTo>
                <a:cubicBezTo>
                  <a:pt x="3222337" y="6685797"/>
                  <a:pt x="3230929" y="6525922"/>
                  <a:pt x="2915939" y="6341348"/>
                </a:cubicBezTo>
                <a:cubicBezTo>
                  <a:pt x="2600950" y="6156773"/>
                  <a:pt x="2240432" y="6084893"/>
                  <a:pt x="1485600" y="5743080"/>
                </a:cubicBezTo>
                <a:cubicBezTo>
                  <a:pt x="807368" y="5413888"/>
                  <a:pt x="625932" y="5030784"/>
                  <a:pt x="807500" y="4277840"/>
                </a:cubicBezTo>
                <a:cubicBezTo>
                  <a:pt x="989068" y="3524897"/>
                  <a:pt x="1786157" y="3644914"/>
                  <a:pt x="1686448" y="2746388"/>
                </a:cubicBezTo>
                <a:cubicBezTo>
                  <a:pt x="1586740" y="1847861"/>
                  <a:pt x="123942" y="1675751"/>
                  <a:pt x="36697" y="1100695"/>
                </a:cubicBezTo>
                <a:cubicBezTo>
                  <a:pt x="-13158" y="766956"/>
                  <a:pt x="-75736" y="533982"/>
                  <a:pt x="323103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B72969-8567-490C-A9E2-92C86A6A4966}"/>
              </a:ext>
            </a:extLst>
          </p:cNvPr>
          <p:cNvSpPr txBox="1"/>
          <p:nvPr/>
        </p:nvSpPr>
        <p:spPr>
          <a:xfrm>
            <a:off x="441540" y="988556"/>
            <a:ext cx="362952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/>
                </a:solidFill>
              </a:rPr>
              <a:t>Зуева</a:t>
            </a:r>
          </a:p>
          <a:p>
            <a:r>
              <a:rPr lang="ru-RU" sz="5400" b="1" dirty="0" smtClean="0">
                <a:solidFill>
                  <a:schemeClr val="accent1"/>
                </a:solidFill>
              </a:rPr>
              <a:t>Екатерина</a:t>
            </a:r>
          </a:p>
          <a:p>
            <a:r>
              <a:rPr lang="ru-RU" sz="5400" b="1" dirty="0" smtClean="0">
                <a:solidFill>
                  <a:schemeClr val="accent1"/>
                </a:solidFill>
              </a:rPr>
              <a:t>Вадимовна</a:t>
            </a:r>
          </a:p>
          <a:p>
            <a:endParaRPr lang="ru-RU" sz="54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accent1"/>
                </a:solidFill>
              </a:rPr>
              <a:t>1В класс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091CEF1-B026-4460-85DB-E6E27091DDEE}"/>
              </a:ext>
            </a:extLst>
          </p:cNvPr>
          <p:cNvSpPr/>
          <p:nvPr/>
        </p:nvSpPr>
        <p:spPr>
          <a:xfrm>
            <a:off x="3981000" y="1539000"/>
            <a:ext cx="450000" cy="270000"/>
          </a:xfrm>
          <a:prstGeom prst="rect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F7329957-12D8-4A21-80E0-F51EBF1576DE}"/>
              </a:ext>
            </a:extLst>
          </p:cNvPr>
          <p:cNvSpPr/>
          <p:nvPr/>
        </p:nvSpPr>
        <p:spPr>
          <a:xfrm>
            <a:off x="4791000" y="1989000"/>
            <a:ext cx="336207" cy="315000"/>
          </a:xfrm>
          <a:prstGeom prst="triangle">
            <a:avLst/>
          </a:prstGeom>
          <a:solidFill>
            <a:schemeClr val="accent2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07C3386-8F08-4520-8F57-561F8005391A}"/>
              </a:ext>
            </a:extLst>
          </p:cNvPr>
          <p:cNvSpPr/>
          <p:nvPr/>
        </p:nvSpPr>
        <p:spPr>
          <a:xfrm>
            <a:off x="4457793" y="858600"/>
            <a:ext cx="270000" cy="270000"/>
          </a:xfrm>
          <a:prstGeom prst="ellipse">
            <a:avLst/>
          </a:prstGeom>
          <a:solidFill>
            <a:schemeClr val="accent4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8" name="Хорда 7">
            <a:extLst>
              <a:ext uri="{FF2B5EF4-FFF2-40B4-BE49-F238E27FC236}">
                <a16:creationId xmlns:a16="http://schemas.microsoft.com/office/drawing/2014/main" id="{C34DCA2E-1C0A-45C1-9FCE-E59F58180955}"/>
              </a:ext>
            </a:extLst>
          </p:cNvPr>
          <p:cNvSpPr/>
          <p:nvPr/>
        </p:nvSpPr>
        <p:spPr>
          <a:xfrm>
            <a:off x="5121165" y="2911499"/>
            <a:ext cx="336206" cy="1147502"/>
          </a:xfrm>
          <a:custGeom>
            <a:avLst/>
            <a:gdLst>
              <a:gd name="connsiteX0" fmla="*/ 485715 w 501336"/>
              <a:gd name="connsiteY0" fmla="*/ 911452 h 1352811"/>
              <a:gd name="connsiteX1" fmla="*/ 39718 w 501336"/>
              <a:gd name="connsiteY1" fmla="*/ 1041782 h 1352811"/>
              <a:gd name="connsiteX2" fmla="*/ 1227 w 501336"/>
              <a:gd name="connsiteY2" fmla="*/ 609567 h 1352811"/>
              <a:gd name="connsiteX3" fmla="*/ 250668 w 501336"/>
              <a:gd name="connsiteY3" fmla="*/ -1 h 1352811"/>
              <a:gd name="connsiteX4" fmla="*/ 485715 w 501336"/>
              <a:gd name="connsiteY4" fmla="*/ 911452 h 1352811"/>
              <a:gd name="connsiteX0" fmla="*/ 485715 w 485850"/>
              <a:gd name="connsiteY0" fmla="*/ 911453 h 1352914"/>
              <a:gd name="connsiteX1" fmla="*/ 39718 w 485850"/>
              <a:gd name="connsiteY1" fmla="*/ 1041783 h 1352914"/>
              <a:gd name="connsiteX2" fmla="*/ 1227 w 485850"/>
              <a:gd name="connsiteY2" fmla="*/ 609568 h 1352914"/>
              <a:gd name="connsiteX3" fmla="*/ 250668 w 485850"/>
              <a:gd name="connsiteY3" fmla="*/ 0 h 1352914"/>
              <a:gd name="connsiteX4" fmla="*/ 485715 w 485850"/>
              <a:gd name="connsiteY4" fmla="*/ 911453 h 1352914"/>
              <a:gd name="connsiteX0" fmla="*/ 485715 w 486430"/>
              <a:gd name="connsiteY0" fmla="*/ 911453 h 1352914"/>
              <a:gd name="connsiteX1" fmla="*/ 39718 w 486430"/>
              <a:gd name="connsiteY1" fmla="*/ 1041783 h 1352914"/>
              <a:gd name="connsiteX2" fmla="*/ 1227 w 486430"/>
              <a:gd name="connsiteY2" fmla="*/ 609568 h 1352914"/>
              <a:gd name="connsiteX3" fmla="*/ 250668 w 486430"/>
              <a:gd name="connsiteY3" fmla="*/ 0 h 1352914"/>
              <a:gd name="connsiteX4" fmla="*/ 485715 w 486430"/>
              <a:gd name="connsiteY4" fmla="*/ 911453 h 1352914"/>
              <a:gd name="connsiteX0" fmla="*/ 485715 w 486852"/>
              <a:gd name="connsiteY0" fmla="*/ 911453 h 1352914"/>
              <a:gd name="connsiteX1" fmla="*/ 39718 w 486852"/>
              <a:gd name="connsiteY1" fmla="*/ 1041783 h 1352914"/>
              <a:gd name="connsiteX2" fmla="*/ 1227 w 486852"/>
              <a:gd name="connsiteY2" fmla="*/ 609568 h 1352914"/>
              <a:gd name="connsiteX3" fmla="*/ 250668 w 486852"/>
              <a:gd name="connsiteY3" fmla="*/ 0 h 1352914"/>
              <a:gd name="connsiteX4" fmla="*/ 485715 w 486852"/>
              <a:gd name="connsiteY4" fmla="*/ 911453 h 1352914"/>
              <a:gd name="connsiteX0" fmla="*/ 273849 w 327098"/>
              <a:gd name="connsiteY0" fmla="*/ 1147673 h 1373058"/>
              <a:gd name="connsiteX1" fmla="*/ 41212 w 327098"/>
              <a:gd name="connsiteY1" fmla="*/ 1041783 h 1373058"/>
              <a:gd name="connsiteX2" fmla="*/ 2721 w 327098"/>
              <a:gd name="connsiteY2" fmla="*/ 609568 h 1373058"/>
              <a:gd name="connsiteX3" fmla="*/ 252162 w 327098"/>
              <a:gd name="connsiteY3" fmla="*/ 0 h 1373058"/>
              <a:gd name="connsiteX4" fmla="*/ 273849 w 327098"/>
              <a:gd name="connsiteY4" fmla="*/ 1147673 h 1373058"/>
              <a:gd name="connsiteX0" fmla="*/ 241727 w 294976"/>
              <a:gd name="connsiteY0" fmla="*/ 1147673 h 1373322"/>
              <a:gd name="connsiteX1" fmla="*/ 9090 w 294976"/>
              <a:gd name="connsiteY1" fmla="*/ 1041783 h 1373322"/>
              <a:gd name="connsiteX2" fmla="*/ 46799 w 294976"/>
              <a:gd name="connsiteY2" fmla="*/ 601948 h 1373322"/>
              <a:gd name="connsiteX3" fmla="*/ 220040 w 294976"/>
              <a:gd name="connsiteY3" fmla="*/ 0 h 1373322"/>
              <a:gd name="connsiteX4" fmla="*/ 241727 w 294976"/>
              <a:gd name="connsiteY4" fmla="*/ 1147673 h 1373322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8102 w 311351"/>
              <a:gd name="connsiteY0" fmla="*/ 1147673 h 1373850"/>
              <a:gd name="connsiteX1" fmla="*/ 25465 w 311351"/>
              <a:gd name="connsiteY1" fmla="*/ 1041783 h 1373850"/>
              <a:gd name="connsiteX2" fmla="*/ 9834 w 311351"/>
              <a:gd name="connsiteY2" fmla="*/ 586708 h 1373850"/>
              <a:gd name="connsiteX3" fmla="*/ 236415 w 311351"/>
              <a:gd name="connsiteY3" fmla="*/ 0 h 1373850"/>
              <a:gd name="connsiteX4" fmla="*/ 258102 w 311351"/>
              <a:gd name="connsiteY4" fmla="*/ 1147673 h 1373850"/>
              <a:gd name="connsiteX0" fmla="*/ 250854 w 304103"/>
              <a:gd name="connsiteY0" fmla="*/ 1147673 h 1375555"/>
              <a:gd name="connsiteX1" fmla="*/ 18217 w 304103"/>
              <a:gd name="connsiteY1" fmla="*/ 1041783 h 1375555"/>
              <a:gd name="connsiteX2" fmla="*/ 2586 w 304103"/>
              <a:gd name="connsiteY2" fmla="*/ 586708 h 1375555"/>
              <a:gd name="connsiteX3" fmla="*/ 229167 w 304103"/>
              <a:gd name="connsiteY3" fmla="*/ 0 h 1375555"/>
              <a:gd name="connsiteX4" fmla="*/ 250854 w 304103"/>
              <a:gd name="connsiteY4" fmla="*/ 1147673 h 1375555"/>
              <a:gd name="connsiteX0" fmla="*/ 250854 w 320610"/>
              <a:gd name="connsiteY0" fmla="*/ 1147673 h 1375555"/>
              <a:gd name="connsiteX1" fmla="*/ 18217 w 320610"/>
              <a:gd name="connsiteY1" fmla="*/ 1041783 h 1375555"/>
              <a:gd name="connsiteX2" fmla="*/ 2586 w 320610"/>
              <a:gd name="connsiteY2" fmla="*/ 586708 h 1375555"/>
              <a:gd name="connsiteX3" fmla="*/ 229167 w 320610"/>
              <a:gd name="connsiteY3" fmla="*/ 0 h 1375555"/>
              <a:gd name="connsiteX4" fmla="*/ 250854 w 320610"/>
              <a:gd name="connsiteY4" fmla="*/ 1147673 h 137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610" h="1375555">
                <a:moveTo>
                  <a:pt x="250854" y="1147673"/>
                </a:moveTo>
                <a:cubicBezTo>
                  <a:pt x="179005" y="1670840"/>
                  <a:pt x="29308" y="1143421"/>
                  <a:pt x="18217" y="1041783"/>
                </a:cubicBezTo>
                <a:cubicBezTo>
                  <a:pt x="-301" y="872089"/>
                  <a:pt x="-2995" y="738367"/>
                  <a:pt x="2586" y="586708"/>
                </a:cubicBezTo>
                <a:cubicBezTo>
                  <a:pt x="15318" y="240725"/>
                  <a:pt x="100320" y="0"/>
                  <a:pt x="229167" y="0"/>
                </a:cubicBezTo>
                <a:cubicBezTo>
                  <a:pt x="376096" y="273338"/>
                  <a:pt x="317285" y="447615"/>
                  <a:pt x="250854" y="1147673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A6715CEE-6A13-49AC-9537-D9425C1C1BD6}"/>
              </a:ext>
            </a:extLst>
          </p:cNvPr>
          <p:cNvSpPr/>
          <p:nvPr/>
        </p:nvSpPr>
        <p:spPr>
          <a:xfrm rot="1483570">
            <a:off x="4011193" y="2531889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F317B666-44C3-4487-A0DF-D5A5852ABDCE}"/>
              </a:ext>
            </a:extLst>
          </p:cNvPr>
          <p:cNvSpPr/>
          <p:nvPr/>
        </p:nvSpPr>
        <p:spPr>
          <a:xfrm rot="16531375">
            <a:off x="5448700" y="2687410"/>
            <a:ext cx="908160" cy="151723"/>
          </a:xfrm>
          <a:custGeom>
            <a:avLst/>
            <a:gdLst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54380"/>
              <a:gd name="connsiteX1" fmla="*/ 739140 w 4335780"/>
              <a:gd name="connsiteY1" fmla="*/ 0 h 754380"/>
              <a:gd name="connsiteX2" fmla="*/ 1432560 w 4335780"/>
              <a:gd name="connsiteY2" fmla="*/ 731520 h 754380"/>
              <a:gd name="connsiteX3" fmla="*/ 2179320 w 4335780"/>
              <a:gd name="connsiteY3" fmla="*/ 15240 h 754380"/>
              <a:gd name="connsiteX4" fmla="*/ 2880360 w 4335780"/>
              <a:gd name="connsiteY4" fmla="*/ 746760 h 754380"/>
              <a:gd name="connsiteX5" fmla="*/ 3611880 w 4335780"/>
              <a:gd name="connsiteY5" fmla="*/ 22860 h 754380"/>
              <a:gd name="connsiteX6" fmla="*/ 4335780 w 4335780"/>
              <a:gd name="connsiteY6" fmla="*/ 754380 h 754380"/>
              <a:gd name="connsiteX0" fmla="*/ 0 w 4335780"/>
              <a:gd name="connsiteY0" fmla="*/ 731520 h 785310"/>
              <a:gd name="connsiteX1" fmla="*/ 739140 w 4335780"/>
              <a:gd name="connsiteY1" fmla="*/ 0 h 785310"/>
              <a:gd name="connsiteX2" fmla="*/ 1432560 w 4335780"/>
              <a:gd name="connsiteY2" fmla="*/ 731520 h 785310"/>
              <a:gd name="connsiteX3" fmla="*/ 2179320 w 4335780"/>
              <a:gd name="connsiteY3" fmla="*/ 15240 h 785310"/>
              <a:gd name="connsiteX4" fmla="*/ 2880360 w 4335780"/>
              <a:gd name="connsiteY4" fmla="*/ 746760 h 785310"/>
              <a:gd name="connsiteX5" fmla="*/ 3611880 w 4335780"/>
              <a:gd name="connsiteY5" fmla="*/ 22860 h 785310"/>
              <a:gd name="connsiteX6" fmla="*/ 4335780 w 4335780"/>
              <a:gd name="connsiteY6" fmla="*/ 754380 h 785310"/>
              <a:gd name="connsiteX0" fmla="*/ 0 w 4335780"/>
              <a:gd name="connsiteY0" fmla="*/ 756950 h 810740"/>
              <a:gd name="connsiteX1" fmla="*/ 739140 w 4335780"/>
              <a:gd name="connsiteY1" fmla="*/ 25430 h 810740"/>
              <a:gd name="connsiteX2" fmla="*/ 1432560 w 4335780"/>
              <a:gd name="connsiteY2" fmla="*/ 756950 h 810740"/>
              <a:gd name="connsiteX3" fmla="*/ 2179320 w 4335780"/>
              <a:gd name="connsiteY3" fmla="*/ 40670 h 810740"/>
              <a:gd name="connsiteX4" fmla="*/ 2880360 w 4335780"/>
              <a:gd name="connsiteY4" fmla="*/ 772190 h 810740"/>
              <a:gd name="connsiteX5" fmla="*/ 3611880 w 4335780"/>
              <a:gd name="connsiteY5" fmla="*/ 48290 h 810740"/>
              <a:gd name="connsiteX6" fmla="*/ 4335780 w 4335780"/>
              <a:gd name="connsiteY6" fmla="*/ 779810 h 81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5780" h="810740">
                <a:moveTo>
                  <a:pt x="0" y="756950"/>
                </a:moveTo>
                <a:cubicBezTo>
                  <a:pt x="246380" y="513110"/>
                  <a:pt x="500380" y="25430"/>
                  <a:pt x="739140" y="25430"/>
                </a:cubicBezTo>
                <a:cubicBezTo>
                  <a:pt x="977900" y="25430"/>
                  <a:pt x="1192530" y="754410"/>
                  <a:pt x="1432560" y="756950"/>
                </a:cubicBezTo>
                <a:cubicBezTo>
                  <a:pt x="1672590" y="759490"/>
                  <a:pt x="1938020" y="38130"/>
                  <a:pt x="2179320" y="40670"/>
                </a:cubicBezTo>
                <a:cubicBezTo>
                  <a:pt x="2420620" y="43210"/>
                  <a:pt x="2636520" y="1013490"/>
                  <a:pt x="2880360" y="772190"/>
                </a:cubicBezTo>
                <a:lnTo>
                  <a:pt x="3611880" y="48290"/>
                </a:lnTo>
                <a:cubicBezTo>
                  <a:pt x="3855720" y="-193010"/>
                  <a:pt x="4094480" y="535970"/>
                  <a:pt x="4335780" y="77981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id="{90269D15-39A6-44D5-A69F-0D6D88177B66}"/>
              </a:ext>
            </a:extLst>
          </p:cNvPr>
          <p:cNvSpPr/>
          <p:nvPr/>
        </p:nvSpPr>
        <p:spPr>
          <a:xfrm>
            <a:off x="4572996" y="3744001"/>
            <a:ext cx="146211" cy="136988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EA72F473-C12A-41E5-A556-4A27F0BB46D6}"/>
              </a:ext>
            </a:extLst>
          </p:cNvPr>
          <p:cNvSpPr/>
          <p:nvPr/>
        </p:nvSpPr>
        <p:spPr>
          <a:xfrm>
            <a:off x="5744671" y="3422319"/>
            <a:ext cx="238424" cy="223385"/>
          </a:xfrm>
          <a:prstGeom prst="triangle">
            <a:avLst/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D2098A52-1A1C-4754-B308-424A85398574}"/>
              </a:ext>
            </a:extLst>
          </p:cNvPr>
          <p:cNvSpPr/>
          <p:nvPr/>
        </p:nvSpPr>
        <p:spPr>
          <a:xfrm>
            <a:off x="831000" y="459000"/>
            <a:ext cx="669600" cy="669600"/>
          </a:xfrm>
          <a:prstGeom prst="ellipse">
            <a:avLst/>
          </a:prstGeom>
          <a:solidFill>
            <a:schemeClr val="accent5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8DC5BC09-F4D4-4981-BB62-63A94980952D}"/>
              </a:ext>
            </a:extLst>
          </p:cNvPr>
          <p:cNvSpPr/>
          <p:nvPr/>
        </p:nvSpPr>
        <p:spPr>
          <a:xfrm>
            <a:off x="983400" y="611400"/>
            <a:ext cx="669600" cy="669600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4E4D73-4589-41AA-94BF-7C7BF48A8614}"/>
              </a:ext>
            </a:extLst>
          </p:cNvPr>
          <p:cNvSpPr txBox="1"/>
          <p:nvPr/>
        </p:nvSpPr>
        <p:spPr>
          <a:xfrm>
            <a:off x="276497" y="5349930"/>
            <a:ext cx="5012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  <a:cs typeface="Angsana New" pitchFamily="18" charset="-34"/>
              </a:rPr>
              <a:t>Учитель начальных классов </a:t>
            </a:r>
          </a:p>
          <a:p>
            <a:r>
              <a:rPr lang="ru-RU" sz="2400" b="1" dirty="0" smtClean="0">
                <a:solidFill>
                  <a:schemeClr val="accent2"/>
                </a:solidFill>
                <a:cs typeface="Angsana New" pitchFamily="18" charset="-34"/>
              </a:rPr>
              <a:t>Стаж: 2 года</a:t>
            </a:r>
            <a:endParaRPr lang="ru-RU" sz="2400" b="1" dirty="0">
              <a:solidFill>
                <a:schemeClr val="accent2"/>
              </a:solidFill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443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принципы УМК «Школа России»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23836" y="2000240"/>
            <a:ext cx="2143140" cy="1714512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работы на результат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952596" y="3929066"/>
            <a:ext cx="2714644" cy="2286016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синтеза традиций и инноваций в образовании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9096396" y="2071678"/>
            <a:ext cx="2571768" cy="2143140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обучения в деятельности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024694" y="4500570"/>
            <a:ext cx="2143140" cy="1714512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Принцип ценностных ориентиров</a:t>
            </a:r>
            <a:endParaRPr lang="ru-RU" dirty="0"/>
          </a:p>
        </p:txBody>
      </p:sp>
      <p:pic>
        <p:nvPicPr>
          <p:cNvPr id="28676" name="Picture 4" descr="https://allportsshipping.com/images/pk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802" y="1928802"/>
            <a:ext cx="3695735" cy="27669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0"/>
            <a:ext cx="10515600" cy="1325563"/>
          </a:xfrm>
        </p:spPr>
        <p:txBody>
          <a:bodyPr/>
          <a:lstStyle/>
          <a:p>
            <a:r>
              <a:rPr lang="ru-RU" dirty="0" smtClean="0"/>
              <a:t>ПРИНЦИП РАБОТЫ НА РЕЗУЛЬТАТ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2285992"/>
            <a:ext cx="5857916" cy="3714800"/>
          </a:xfrm>
          <a:solidFill>
            <a:schemeClr val="accent6">
              <a:lumMod val="40000"/>
              <a:lumOff val="60000"/>
              <a:alpha val="67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в современном понимании означает целенаправленную и последовательную деятельность для достижения личностных,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предметных результатов освоения основной образовательной программы начального общего образования. </a:t>
            </a:r>
            <a:endParaRPr lang="ru-RU" dirty="0"/>
          </a:p>
        </p:txBody>
      </p:sp>
      <p:pic>
        <p:nvPicPr>
          <p:cNvPr id="29700" name="Picture 4" descr="https://sun9-34.userapi.com/impg/zdPgOopVoETB8WjtdR9kUMqoo92311qHhAgfHA/9_0s8nzmPZM.jpg?size=1280x960&amp;quality=96&amp;sign=5bb31fe4ca4f18ff5a52752e92dbc94b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2" y="2071678"/>
            <a:ext cx="5572164" cy="41791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4" y="0"/>
            <a:ext cx="10515600" cy="1325563"/>
          </a:xfrm>
        </p:spPr>
        <p:txBody>
          <a:bodyPr/>
          <a:lstStyle/>
          <a:p>
            <a:r>
              <a:rPr lang="ru-RU" dirty="0" smtClean="0"/>
              <a:t>Принцип синтеза традиций и инноваций в образовании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960" y="1500174"/>
            <a:ext cx="5929354" cy="5143536"/>
          </a:xfrm>
          <a:solidFill>
            <a:schemeClr val="accent6">
              <a:lumMod val="60000"/>
              <a:lumOff val="40000"/>
              <a:alpha val="71000"/>
            </a:schemeClr>
          </a:solidFill>
        </p:spPr>
        <p:txBody>
          <a:bodyPr>
            <a:normAutofit fontScale="85000" lnSpcReduction="10000"/>
          </a:bodyPr>
          <a:lstStyle/>
          <a:p>
            <a:pPr marL="0">
              <a:lnSpc>
                <a:spcPct val="170000"/>
              </a:lnSpc>
              <a:spcBef>
                <a:spcPts val="0"/>
              </a:spcBef>
            </a:pPr>
            <a:r>
              <a:rPr lang="ru-RU" dirty="0" smtClean="0"/>
              <a:t>означает опору на лучшие, проверенные временем традиции отечественной школы в сочетании с проверенными практикой образовательного процесса инновационными подходами, обеспечивающими развитие образования на современном этапе жизни страны. </a:t>
            </a:r>
            <a:endParaRPr lang="ru-RU" dirty="0"/>
          </a:p>
        </p:txBody>
      </p:sp>
      <p:pic>
        <p:nvPicPr>
          <p:cNvPr id="30724" name="Picture 4" descr="https://sun9-80.userapi.com/impg/2Uc5j6QISvLcI-YX1FRZNjzxi6w-mXcK9--U1A/sCpWRvr99Ws.jpg?size=810x1080&amp;quality=96&amp;sign=bb841ceb16516264095f0ee5828e6ec4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46" y="1142984"/>
            <a:ext cx="4136615" cy="55154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ценностных ориентиров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1026" y="2506662"/>
            <a:ext cx="5043486" cy="3351230"/>
          </a:xfrm>
        </p:spPr>
        <p:txBody>
          <a:bodyPr/>
          <a:lstStyle/>
          <a:p>
            <a:r>
              <a:rPr lang="ru-RU" dirty="0" smtClean="0"/>
              <a:t>предусматривает отбор учебного содержания и видов деятельности младших школьников, направленный на формирование в процессе обучения и воспитания системы ценностей личности</a:t>
            </a:r>
            <a:endParaRPr lang="ru-RU" dirty="0"/>
          </a:p>
        </p:txBody>
      </p:sp>
      <p:pic>
        <p:nvPicPr>
          <p:cNvPr id="31746" name="Picture 2" descr="https://sun9-45.userapi.com/impg/t3Twfjk4u0beR1HOsN0S38tAhEc52fzPxwupkQ/sMFppKYQOs8.jpg?size=1280x960&amp;quality=96&amp;sign=443e57130fa5a523fbb037747474cbf1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6" y="1928802"/>
            <a:ext cx="5857916" cy="43934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обучения в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46" y="1928802"/>
            <a:ext cx="12025354" cy="2500330"/>
          </a:xfrm>
        </p:spPr>
        <p:txBody>
          <a:bodyPr>
            <a:noAutofit/>
          </a:bodyPr>
          <a:lstStyle/>
          <a:p>
            <a:pPr marL="0" indent="450000">
              <a:lnSpc>
                <a:spcPct val="16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заключается в том, что ученик, получая знания не в готовом виде, а, добывая их сам, осознает при этом содержание и формы своей учебной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понимает и принимает систему ее норм, активно участвует в их совершенствовании, что способствует активному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успешному формированию его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общекультурных и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деятельностных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способностей,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общеучебных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sun9-19.userapi.com/impg/5mEEAQc_5TEqcPg9wqW2BpFNzMPw_Fd-jyXnSw/88r2Gi1kEkY.jpg?size=1280x640&amp;quality=96&amp;sign=5fef1aa928301dee0393be4cfb2dc5e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40" y="3500438"/>
            <a:ext cx="6357982" cy="31789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84" y="1643050"/>
            <a:ext cx="5280898" cy="3000396"/>
          </a:xfrm>
        </p:spPr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 smtClean="0"/>
              <a:t>за</a:t>
            </a:r>
            <a:br>
              <a:rPr lang="ru-RU" dirty="0" smtClean="0"/>
            </a:br>
            <a:r>
              <a:rPr lang="ru-RU" dirty="0" smtClean="0"/>
              <a:t>ВНИМАНИЕ</a:t>
            </a:r>
            <a:endParaRPr lang="ru-RU" dirty="0"/>
          </a:p>
        </p:txBody>
      </p:sp>
      <p:pic>
        <p:nvPicPr>
          <p:cNvPr id="4098" name="Picture 2" descr="https://sun9-25.userapi.com/impg/m7R5mW5ZAFuHWngPbE0vK14YA0waHfpqnZrV5g/DEeyneXGItg.jpg?size=721x1080&amp;quality=96&amp;sign=6ea2bda266983365b328cc3c030f27e8&amp;type=album"/>
          <p:cNvPicPr>
            <a:picLocks noChangeAspect="1" noChangeArrowheads="1"/>
          </p:cNvPicPr>
          <p:nvPr/>
        </p:nvPicPr>
        <p:blipFill>
          <a:blip r:embed="rId2"/>
          <a:srcRect b="30820"/>
          <a:stretch>
            <a:fillRect/>
          </a:stretch>
        </p:blipFill>
        <p:spPr bwMode="auto">
          <a:xfrm>
            <a:off x="5881685" y="0"/>
            <a:ext cx="631031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Опыт работы: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CC6251-93DC-49BF-ADCA-30436005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56" y="836712"/>
            <a:ext cx="6286544" cy="460367"/>
          </a:xfrm>
        </p:spPr>
        <p:txBody>
          <a:bodyPr>
            <a:normAutofit fontScale="85000" lnSpcReduction="2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Программа «Школа России»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https://sun9-75.userapi.com/impg/TunYX6_SUW3GXekGhiq7Lo_atFXhqHxOyJ58MQ/tTDipcNkERk.jpg?size=807x605&amp;quality=96&amp;sign=6f6a0374cb16d6f674b3bccdc4939a5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2858" y="1785926"/>
            <a:ext cx="6289142" cy="4714908"/>
          </a:xfrm>
          <a:prstGeom prst="rect">
            <a:avLst/>
          </a:prstGeom>
          <a:noFill/>
        </p:spPr>
      </p:pic>
      <p:pic>
        <p:nvPicPr>
          <p:cNvPr id="11268" name="Picture 4" descr="https://sun9-70.userapi.com/impg/EoTTUgDM33y5pr73wETygM3Xg0S68i3LAbGybg/Tq3oJVLyPKk.jpg?size=605x807&amp;quality=96&amp;sign=d4014078e24f738509f2f595894c02e3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1857364"/>
            <a:ext cx="3500462" cy="46692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2860" y="1785926"/>
            <a:ext cx="4523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2434" y="3717032"/>
            <a:ext cx="4074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дни</a:t>
            </a:r>
            <a:endParaRPr lang="ru-RU" dirty="0"/>
          </a:p>
        </p:txBody>
      </p:sp>
      <p:pic>
        <p:nvPicPr>
          <p:cNvPr id="10244" name="Picture 4" descr="https://sun9-49.userapi.com/impg/m8iC8n1ZLfcNoIFASOG1EHgJhptR6Do_PvewWA/egMEZWBWvyQ.jpg?size=1280x960&amp;quality=96&amp;sign=e3e4d594270232d3a1d3b89e55342a1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084" y="285728"/>
            <a:ext cx="5238785" cy="3929090"/>
          </a:xfrm>
          <a:prstGeom prst="rect">
            <a:avLst/>
          </a:prstGeom>
          <a:noFill/>
        </p:spPr>
      </p:pic>
      <p:pic>
        <p:nvPicPr>
          <p:cNvPr id="10246" name="Picture 6" descr="https://sun9-85.userapi.com/impg/SfA8fgA0ZCSuPEF_wAMXOLCx7rgm4k_Jy1TvFw/RR2pTgwk18g.jpg?size=1280x960&amp;quality=96&amp;sign=7cfb8f6dcef94312759ef2f622956cd4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2214554"/>
            <a:ext cx="5715040" cy="4286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4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Посещение театров, экскурсии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https://sun9-85.userapi.com/impg/lc7EBJYf5zogMJi7RLZy8WG0lV_RU7B6p7-dzw/77Zo1zSo3E8.jpg?size=1280x960&amp;quality=95&amp;sign=a125295a3bafd34657f2117537b253f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1571612"/>
            <a:ext cx="6572294" cy="4929222"/>
          </a:xfrm>
          <a:prstGeom prst="rect">
            <a:avLst/>
          </a:prstGeom>
          <a:noFill/>
        </p:spPr>
      </p:pic>
      <p:pic>
        <p:nvPicPr>
          <p:cNvPr id="9220" name="Picture 4" descr="https://sun9-63.userapi.com/impg/Cn9hrI9e1stXGwpV69pcrvvT1_Q5Zo9kgpcb5g/vdEBuTx5Iz8.jpg?size=810x1080&amp;quality=96&amp;sign=30468639a3d850258e31ec596475db27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60" y="571480"/>
            <a:ext cx="4321981" cy="5762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не только с детьми, но и родителями.</a:t>
            </a:r>
            <a:endParaRPr lang="ru-RU" dirty="0"/>
          </a:p>
        </p:txBody>
      </p:sp>
      <p:pic>
        <p:nvPicPr>
          <p:cNvPr id="33794" name="Picture 2" descr="https://sun9-47.userapi.com/impg/xX7hIs1Bk6XVc1aCi4KEuQQsdN6dAF9svsyLFA/qPNYH-Hn_AE.jpg?size=810x1080&amp;quality=96&amp;sign=9f50bac2b6c11bbd92fc7c0df5d86d03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3322" y="714356"/>
            <a:ext cx="4452925" cy="5937233"/>
          </a:xfrm>
          <a:prstGeom prst="rect">
            <a:avLst/>
          </a:prstGeom>
          <a:noFill/>
        </p:spPr>
      </p:pic>
      <p:pic>
        <p:nvPicPr>
          <p:cNvPr id="33798" name="Picture 6" descr="https://sun9-74.userapi.com/impg/GSDtepnn747EzKwv1bGeByPyrve0XE-13pEFTw/h1_tM4lLOmk.jpg?size=1280x960&amp;quality=96&amp;sign=0ace07738620f54f2fb1b6aab960b677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36" y="1571612"/>
            <a:ext cx="6429420" cy="48220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1FE287E-7A7D-4B8F-9029-17F74833C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84" y="214290"/>
            <a:ext cx="10515600" cy="1325563"/>
          </a:xfrm>
        </p:spPr>
        <p:txBody>
          <a:bodyPr/>
          <a:lstStyle/>
          <a:p>
            <a:r>
              <a:rPr lang="ru-RU" dirty="0" smtClean="0"/>
              <a:t>ПРОВОДИМ ВРЕМЯ С ПОЛЬЗОЙ!</a:t>
            </a:r>
            <a:endParaRPr lang="ru-RU" dirty="0"/>
          </a:p>
        </p:txBody>
      </p:sp>
      <p:pic>
        <p:nvPicPr>
          <p:cNvPr id="8194" name="Picture 2" descr="https://sun9-74.userapi.com/impg/dk5JwzPwttj4Atc6og1dYLHaCc78UqGaYhmfNg/K5xRuuDGaVQ.jpg?size=1280x960&amp;quality=95&amp;sign=e967eaf5ef2170060582696616a3809d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6477045" cy="4857784"/>
          </a:xfrm>
          <a:prstGeom prst="rect">
            <a:avLst/>
          </a:prstGeom>
          <a:noFill/>
        </p:spPr>
      </p:pic>
      <p:pic>
        <p:nvPicPr>
          <p:cNvPr id="8196" name="Picture 4" descr="https://sun9-84.userapi.com/impg/PmeTnImpShyvhE8Eyw0LO9639HmHzA013GOb1g/WTobJqdBWHM.jpg?size=810x1080&amp;quality=96&amp;sign=e50fd48c3195f97129264cc7f1ecde1a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1950" y="1214422"/>
            <a:ext cx="4071966" cy="5429288"/>
          </a:xfrm>
          <a:prstGeom prst="rect">
            <a:avLst/>
          </a:prstGeom>
          <a:noFill/>
        </p:spPr>
      </p:pic>
      <p:pic>
        <p:nvPicPr>
          <p:cNvPr id="8198" name="Picture 6" descr="https://1.bp.blogspot.com/-rwHm879Rq7E/YGLPF1LRsMI/AAAAAAAAGrM/rPDHj_iqbx8hiwUuyWkfMgQr3AoGC4L7ACLcBGAsYHQ/s3600/school-borders-clipart-DJI_BacktoSchool_pencilborder_a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18581" y="3720601"/>
            <a:ext cx="4300317" cy="716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75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Учебно-методический комплект </a:t>
            </a:r>
            <a:br>
              <a:rPr lang="ru-RU" b="1" dirty="0" smtClean="0"/>
            </a:br>
            <a:r>
              <a:rPr lang="ru-RU" b="1" dirty="0" smtClean="0"/>
              <a:t>«Школа России»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35360" y="1916832"/>
            <a:ext cx="112872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разработаны на основе Федерального государственного образовательного стандарта начального общего образования, Концепции духовно-нравственного развития и воспитания личности гражданина России, планируемых результатов ПООП НОО.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УМК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«Школа России» создан в соответствии с возрастными и психологическими особенностями младших школьников на основе современных научных представлений.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Особенности УМК «Школа России»: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*приоритет духовно-нравственного развития школьников;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*личностно ориентированный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характер обучения на основе дифференцированного подхода;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*эффективное сочетание лучших традиций российского образования и инноваций, проверенных практиками образовательного процесса.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и содержании учебников УМК «Школа России» ориентированы на структуру основных компонентов учебной деятельности: целеполагание, планирование, реализация намеченного, контроль и оценка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6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ECD28-3359-497A-98B4-D68AA680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40" y="0"/>
            <a:ext cx="10515600" cy="1325563"/>
          </a:xfrm>
        </p:spPr>
        <p:txBody>
          <a:bodyPr/>
          <a:lstStyle/>
          <a:p>
            <a:r>
              <a:rPr lang="ru-RU" b="1" dirty="0" smtClean="0"/>
              <a:t>Система учебников «Школа России»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6778" y="1357298"/>
            <a:ext cx="10358510" cy="5262979"/>
          </a:xfrm>
          <a:prstGeom prst="rect">
            <a:avLst/>
          </a:prstGeom>
          <a:solidFill>
            <a:schemeClr val="accent6">
              <a:lumMod val="40000"/>
              <a:lumOff val="60000"/>
              <a:alpha val="71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Азбука. Горецкий В.Г., Кирюшкин В.А., Виноградская Л.А. и др. (1 класс)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Русский язык.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Канакина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В.П., Горецкий В.Г.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Литературное чтение.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Климанова Л.Ф., Горецкий В.Г., Голованова М.В. и др.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Математика.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Моро М.И., Волкова С.И., Степанова С.В.,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Бантова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М.А.,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Бельтюкова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Г.В.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Информатика.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Семенов А.Л.,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Рудченко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Т.А.  (3-4 классы)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Плешаков А.А.,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Крючкова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Изобразительное искусство.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Неменская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Л.А.,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Коротеева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Е.И., Горяева Н.А., Питерских А.С. и др.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Критская Е.Д., Сергеева Г.П.,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Шмагина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Т.С.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Технология.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Лутцева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Е.А., Зуева Т.П.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Физическая культура.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Лях В.И.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5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u58.omsk.obr55.ru/files/2019/08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3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58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330</Words>
  <Application>Microsoft Office PowerPoint</Application>
  <PresentationFormat>Широкоэкранный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Angsana New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Опыт работы:</vt:lpstr>
      <vt:lpstr>Тематические дни</vt:lpstr>
      <vt:lpstr>Посещение театров, экскурсии</vt:lpstr>
      <vt:lpstr>Работа не только с детьми, но и родителями.</vt:lpstr>
      <vt:lpstr>ПРОВОДИМ ВРЕМЯ С ПОЛЬЗОЙ!</vt:lpstr>
      <vt:lpstr>Учебно-методический комплект  «Школа России»</vt:lpstr>
      <vt:lpstr>Система учебников «Школа России»</vt:lpstr>
      <vt:lpstr>Презентация PowerPoint</vt:lpstr>
      <vt:lpstr>Главные принципы УМК «Школа России»</vt:lpstr>
      <vt:lpstr>ПРИНЦИП РАБОТЫ НА РЕЗУЛЬТАТ  </vt:lpstr>
      <vt:lpstr>Принцип синтеза традиций и инноваций в образовании  </vt:lpstr>
      <vt:lpstr>Принцип ценностных ориентиров</vt:lpstr>
      <vt:lpstr>Принцип обучения в деятельности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User_1</cp:lastModifiedBy>
  <cp:revision>22</cp:revision>
  <dcterms:created xsi:type="dcterms:W3CDTF">2020-11-01T12:52:57Z</dcterms:created>
  <dcterms:modified xsi:type="dcterms:W3CDTF">2022-03-09T06:31:42Z</dcterms:modified>
</cp:coreProperties>
</file>